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0"/>
  </p:notesMasterIdLst>
  <p:sldIdLst>
    <p:sldId id="273" r:id="rId2"/>
    <p:sldId id="333" r:id="rId3"/>
    <p:sldId id="258" r:id="rId4"/>
    <p:sldId id="275" r:id="rId5"/>
    <p:sldId id="308" r:id="rId6"/>
    <p:sldId id="293" r:id="rId7"/>
    <p:sldId id="282" r:id="rId8"/>
    <p:sldId id="295" r:id="rId9"/>
    <p:sldId id="296" r:id="rId10"/>
    <p:sldId id="299" r:id="rId11"/>
    <p:sldId id="278" r:id="rId12"/>
    <p:sldId id="287" r:id="rId13"/>
    <p:sldId id="286" r:id="rId14"/>
    <p:sldId id="290" r:id="rId15"/>
    <p:sldId id="304" r:id="rId16"/>
    <p:sldId id="363" r:id="rId17"/>
    <p:sldId id="332" r:id="rId18"/>
    <p:sldId id="324" r:id="rId19"/>
    <p:sldId id="326" r:id="rId20"/>
    <p:sldId id="310" r:id="rId21"/>
    <p:sldId id="281" r:id="rId22"/>
    <p:sldId id="341" r:id="rId23"/>
    <p:sldId id="340" r:id="rId24"/>
    <p:sldId id="323" r:id="rId25"/>
    <p:sldId id="320" r:id="rId26"/>
    <p:sldId id="321" r:id="rId27"/>
    <p:sldId id="364" r:id="rId28"/>
    <p:sldId id="335" r:id="rId29"/>
    <p:sldId id="344" r:id="rId30"/>
    <p:sldId id="360" r:id="rId31"/>
    <p:sldId id="361" r:id="rId32"/>
    <p:sldId id="359" r:id="rId33"/>
    <p:sldId id="354" r:id="rId34"/>
    <p:sldId id="355" r:id="rId35"/>
    <p:sldId id="357" r:id="rId36"/>
    <p:sldId id="358" r:id="rId37"/>
    <p:sldId id="373" r:id="rId38"/>
    <p:sldId id="375" r:id="rId39"/>
    <p:sldId id="376" r:id="rId40"/>
    <p:sldId id="317" r:id="rId41"/>
    <p:sldId id="327" r:id="rId42"/>
    <p:sldId id="351" r:id="rId43"/>
    <p:sldId id="318" r:id="rId44"/>
    <p:sldId id="330" r:id="rId45"/>
    <p:sldId id="346" r:id="rId46"/>
    <p:sldId id="331" r:id="rId47"/>
    <p:sldId id="301" r:id="rId48"/>
    <p:sldId id="274" r:id="rId49"/>
    <p:sldId id="372" r:id="rId50"/>
    <p:sldId id="365" r:id="rId51"/>
    <p:sldId id="366" r:id="rId52"/>
    <p:sldId id="367" r:id="rId53"/>
    <p:sldId id="368" r:id="rId54"/>
    <p:sldId id="369" r:id="rId55"/>
    <p:sldId id="362" r:id="rId56"/>
    <p:sldId id="377" r:id="rId57"/>
    <p:sldId id="378" r:id="rId58"/>
    <p:sldId id="371" r:id="rId59"/>
  </p:sldIdLst>
  <p:sldSz cx="12192000" cy="6858000"/>
  <p:notesSz cx="6858000" cy="9144000"/>
  <p:embeddedFontLst>
    <p:embeddedFont>
      <p:font typeface="맑은 고딕" panose="020B0503020000020004" pitchFamily="50" charset="-127"/>
      <p:regular r:id="rId61"/>
      <p:bold r:id="rId62"/>
    </p:embeddedFont>
    <p:embeddedFont>
      <p:font typeface="맑은 고딕" panose="020B0503020000020004" pitchFamily="50" charset="-127"/>
      <p:regular r:id="rId61"/>
      <p:bold r:id="rId62"/>
    </p:embeddedFont>
    <p:embeddedFont>
      <p:font typeface="에스코어 드림 4 Regular" panose="020B0503030302020204" pitchFamily="34" charset="-127"/>
      <p:regular r:id="rId63"/>
    </p:embeddedFont>
    <p:embeddedFont>
      <p:font typeface="여기어때 잘난체" panose="020B0600000101010101" pitchFamily="50" charset="-127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7063" initials="1" lastIdx="1" clrIdx="0">
    <p:extLst>
      <p:ext uri="{19B8F6BF-5375-455C-9EA6-DF929625EA0E}">
        <p15:presenceInfo xmlns:p15="http://schemas.microsoft.com/office/powerpoint/2012/main" userId="1706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A9D18E"/>
    <a:srgbClr val="FFFFFF"/>
    <a:srgbClr val="F7F7F7"/>
    <a:srgbClr val="4472C4"/>
    <a:srgbClr val="E7E6E6"/>
    <a:srgbClr val="B6DFE0"/>
    <a:srgbClr val="DCF0F0"/>
    <a:srgbClr val="DC4955"/>
    <a:srgbClr val="F6E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80856" autoAdjust="0"/>
  </p:normalViewPr>
  <p:slideViewPr>
    <p:cSldViewPr snapToGrid="0">
      <p:cViewPr varScale="1">
        <p:scale>
          <a:sx n="66" d="100"/>
          <a:sy n="66" d="100"/>
        </p:scale>
        <p:origin x="11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BCB6D-8DEE-44D5-993F-131CF88D1B68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D9A03-27AA-4357-AE43-DDCBA5B6C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79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llspet.co.kr/dog-care/new-pet-parent/common-reasons-adopted-dogs-are-returned-to-shelter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78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97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파양하는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이유의 대부분은 위와 같이 예상치 못한 비용과 입양동물의 파괴적인 행동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불복종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잦은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짖는현상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공격성 등을 통해서 나타남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이는 사람과 입양동물 서로의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깊이있는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관계가 부족하기 때문에 발생한다고 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그러면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입양철차도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사람끼리 흔히 스펙들을 따져서 맞춘다고 하는데 유기동물과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사람간의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관계 또한 서로에게 알맞은 스펙들을 제공할 수 있지 않을까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생각할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https://www.hillspet.co.kr/dog-care/new-pet-parent/common-reasons-adopted-dogs-are-returned-to-shelters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강아지의 성격 또한 주인에 의해 교정 될 수 있음을 인지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주인에 따라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변할수도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있음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15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99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09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3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구체적 목표 제시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개의 행동특성 분석을 통해 반려견의 교육과 상황에 맞는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견주의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교육을 통한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유기율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감소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 + 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개와 사람의 건강한 커뮤니케이션 확립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3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주요 기능</a:t>
            </a:r>
          </a:p>
          <a:p>
            <a:pPr indent="508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명세서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34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주요 기능</a:t>
            </a:r>
          </a:p>
          <a:p>
            <a:pPr indent="508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명세서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11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주차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(5/24~5/28) 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 수집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주차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(5/31~6/4) 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 수집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전처리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주차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(6/7~6/11) 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 수집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전처리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주차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(6/14~6/18) 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알고리즘 작성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주차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(6/21~6/25) 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시뮬레이션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프로젝트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(6/28~7/2) 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구현 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48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273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26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토크나이저</a:t>
            </a:r>
            <a:r>
              <a:rPr lang="en-US" altLang="ko-KR" dirty="0"/>
              <a:t>,,,,,,,,,,,,,</a:t>
            </a:r>
          </a:p>
          <a:p>
            <a:r>
              <a:rPr lang="ko-KR" altLang="en-US" dirty="0"/>
              <a:t>용언 원형 분석기</a:t>
            </a:r>
            <a:endParaRPr lang="en-US" altLang="ko-KR" dirty="0"/>
          </a:p>
          <a:p>
            <a:r>
              <a:rPr lang="en-US" altLang="ko-KR" dirty="0" err="1"/>
              <a:t>Tf</a:t>
            </a:r>
            <a:r>
              <a:rPr lang="en-US" altLang="ko-KR" dirty="0"/>
              <a:t>- </a:t>
            </a:r>
            <a:r>
              <a:rPr lang="en-US" altLang="ko-KR" dirty="0" err="1"/>
              <a:t>idf</a:t>
            </a:r>
            <a:endParaRPr lang="en-US" altLang="ko-KR" dirty="0"/>
          </a:p>
          <a:p>
            <a:br>
              <a:rPr lang="ko-KR" altLang="en-US" dirty="0"/>
            </a:br>
            <a:r>
              <a:rPr lang="en-US" altLang="ko-KR" dirty="0"/>
              <a:t>Seq2Seq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12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토크나이저</a:t>
            </a:r>
            <a:r>
              <a:rPr lang="en-US" altLang="ko-KR" dirty="0"/>
              <a:t>,,,,,,,,,,,,,</a:t>
            </a:r>
          </a:p>
          <a:p>
            <a:r>
              <a:rPr lang="ko-KR" altLang="en-US" dirty="0"/>
              <a:t>용언 원형 분석기</a:t>
            </a:r>
            <a:endParaRPr lang="en-US" altLang="ko-KR" dirty="0"/>
          </a:p>
          <a:p>
            <a:r>
              <a:rPr lang="en-US" altLang="ko-KR" dirty="0" err="1"/>
              <a:t>Tf</a:t>
            </a:r>
            <a:r>
              <a:rPr lang="en-US" altLang="ko-KR" dirty="0"/>
              <a:t>- </a:t>
            </a:r>
            <a:r>
              <a:rPr lang="en-US" altLang="ko-KR" dirty="0" err="1"/>
              <a:t>idf</a:t>
            </a:r>
            <a:endParaRPr lang="en-US" altLang="ko-KR" dirty="0"/>
          </a:p>
          <a:p>
            <a:br>
              <a:rPr lang="ko-KR" altLang="en-US" dirty="0"/>
            </a:br>
            <a:r>
              <a:rPr lang="en-US" altLang="ko-KR" dirty="0"/>
              <a:t>Seq2Seq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06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목표</a:t>
            </a:r>
          </a:p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주요 기능</a:t>
            </a:r>
          </a:p>
          <a:p>
            <a:pPr indent="508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명세서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161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목표</a:t>
            </a:r>
          </a:p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주요 기능</a:t>
            </a:r>
          </a:p>
          <a:p>
            <a:pPr indent="508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명세서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06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목표</a:t>
            </a:r>
          </a:p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주요 기능</a:t>
            </a:r>
          </a:p>
          <a:p>
            <a:pPr indent="508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명세서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33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18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0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중복 데이터 삭제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숫자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. , 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 정규화 및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hanspell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사용하여 띄어쓰기 수정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800" b="0" i="0" u="none" strike="noStrike" kern="10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한글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특수문자 등 정규화 및 </a:t>
            </a:r>
            <a:r>
              <a:rPr lang="en-US" altLang="ko-KR" sz="1800" b="0" i="0" u="none" strike="noStrike" kern="10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hanspell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을 사용한 띄어쓰기</a:t>
            </a:r>
            <a:endParaRPr lang="ko-KR" altLang="en-US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72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중복 데이터 삭제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숫자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. , 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 정규화 및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hanspell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사용하여 띄어쓰기 수정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800" b="0" i="0" u="none" strike="noStrike" kern="10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한글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특수문자 등 정규화 및 </a:t>
            </a:r>
            <a:r>
              <a:rPr lang="en-US" altLang="ko-KR" sz="1800" b="0" i="0" u="none" strike="noStrike" kern="10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hanspell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을 사용한 띄어쓰기</a:t>
            </a:r>
            <a:endParaRPr lang="ko-KR" altLang="en-US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동기 및 목적</a:t>
            </a:r>
          </a:p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1)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딩동댕이란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954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-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시장의 크기와 중요성으로 인한 사업성 증대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프로그램이 필요한 문제 및 식별</a:t>
            </a:r>
          </a:p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목표</a:t>
            </a:r>
          </a:p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주요 기능</a:t>
            </a:r>
          </a:p>
          <a:p>
            <a:pPr indent="508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명세서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일정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91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중복 데이터 삭제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숫자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. , 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 정규화 및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hanspell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사용하여 띄어쓰기 수정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800" b="0" i="0" u="none" strike="noStrike" kern="10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한글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특수문자 등 정규화 및 </a:t>
            </a:r>
            <a:r>
              <a:rPr lang="en-US" altLang="ko-KR" sz="1800" b="0" i="0" u="none" strike="noStrike" kern="10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hanspell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을 사용한 띄어쓰기</a:t>
            </a:r>
            <a:endParaRPr lang="ko-KR" altLang="en-US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28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ko-KR" alt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39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ko-KR" alt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56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br>
              <a:rPr lang="ko-KR" altLang="en-US" sz="2800" b="0" dirty="0">
                <a:effectLst/>
              </a:rPr>
            </a:b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정규표현식을 통해 한글 외의 기호나 숫자 제거 후 새로운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88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634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32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623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3343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수행결과</a:t>
            </a:r>
          </a:p>
          <a:p>
            <a:pPr indent="254000"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상세 기능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 시연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987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반려견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시장의 크기와 중요성으로 인한 사업성 증대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프로그램이 필요한 문제 및 식별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15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3567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998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기대효과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개선방안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이슈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기대효과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사업성 경쟁적 우위 등등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개선방안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915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539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761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23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보호자가 참여하는 강아지 사회화 교육은 보호자의 책임감과 유대감을 향상시킨다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강아지가 올바른 사회화를 형성하면 강아지는 보호자와의 유대관계가 강화된다고 보고하고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[5].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논문 출처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강아지는 특정 시기에 사회화를 위한 교육이 충분히 이루어져야 추후 정신적으로 건강한 강아지가 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그러나 일부 사회화 교육을 받아야 할 시기를 놓친 강아지들은 부정적인 영향을 초래해 주인에게 유기 될 확률이 높다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그래서 우리는 교육의 시기를 놓친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성견의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강아지들에게 적절한 사회화 교육 대처법을 제공하려고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73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7384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보호자가 참여하는 강아지 사회화 교육은 보호자의 책임감과 유대감을 향상시킨다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강아지가 올바른 사회화를 형성하면 강아지는 보호자와의 유대관계가 강화된다고 보고하고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[5].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논문 출처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강아지는 특정 시기에 사회화를 위한 교육이 충분히 이루어져야 추후 정신적으로 건강한 강아지가 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그러나 일부 사회화 교육을 받아야 할 시기를 놓친 강아지들은 부정적인 영향을 초래해 주인에게 유기 될 확률이 높다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그래서 우리는 교육의 시기를 놓친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성견의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강아지들에게 적절한 사회화 교육 대처법을 제공하려고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9303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크롤링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 합치고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값이 없는 데이터 삭제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중복 데이터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829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반려동물이 인간에 미치는 정서적 영향으로는 심리적 안정감과 긍정적 마인드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그리고 사회성 향상 등의 반려동물 효과가 있다</a:t>
            </a:r>
            <a:endParaRPr lang="ko-KR" alt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경제적 영향으로는 반려동물인구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1,500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만 명 시대에 약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조의 반려동물 관련 시장으로</a:t>
            </a:r>
            <a:endParaRPr lang="ko-KR" alt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지역경제의 활성화를 가져올 것이다</a:t>
            </a:r>
            <a:endParaRPr lang="ko-KR" alt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문화 환경적 영향으로는 반려동물이 인간과 함께 살아온 세월을 보상이라도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하듯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그들을 위한 새로운 문화가 형성되고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4000" b="0" dirty="0">
              <a:effectLst/>
            </a:endParaRPr>
          </a:p>
          <a:p>
            <a:br>
              <a:rPr lang="ko-KR" altLang="en-US" sz="4000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587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중복 데이터 삭제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숫자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. , 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 정규화 및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hanspell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사용하여 띄어쓰기 수정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800" b="0" i="0" u="none" strike="noStrike" kern="10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한글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특수문자 등 정규화 및 </a:t>
            </a:r>
            <a:r>
              <a:rPr lang="en-US" altLang="ko-KR" sz="1800" b="0" i="0" u="none" strike="noStrike" kern="10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hanspell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을 사용한 띄어쓰기</a:t>
            </a:r>
            <a:endParaRPr lang="ko-KR" altLang="en-US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6077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중복 데이터 삭제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숫자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. , 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 정규화 및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hanspell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사용하여 띄어쓰기 수정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800" b="0" i="0" u="none" strike="noStrike" kern="10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한글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특수문자 등 정규화 및 </a:t>
            </a:r>
            <a:r>
              <a:rPr lang="en-US" altLang="ko-KR" sz="1800" b="0" i="0" u="none" strike="noStrike" kern="10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hanspell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을 사용한 띄어쓰기</a:t>
            </a:r>
            <a:endParaRPr lang="ko-KR" altLang="en-US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761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중복 데이터 삭제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숫자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. , 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 정규화 및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hanspell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사용하여 띄어쓰기 수정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800" b="0" i="0" u="none" strike="noStrike" kern="10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한글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특수문자 등 정규화 및 </a:t>
            </a:r>
            <a:r>
              <a:rPr lang="en-US" altLang="ko-KR" sz="1800" b="0" i="0" u="none" strike="noStrike" kern="10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hanspell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을 사용한 띄어쓰기</a:t>
            </a:r>
            <a:endParaRPr lang="ko-KR" altLang="en-US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168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중복 데이터 삭제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숫자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. , 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 정규화 및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hanspell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사용하여 띄어쓰기 수정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endParaRPr lang="en-US" altLang="ko-KR" sz="1800" b="0" i="0" u="none" strike="noStrike" kern="10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한글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특수문자 등 정규화 및 </a:t>
            </a:r>
            <a:r>
              <a:rPr lang="en-US" altLang="ko-KR" sz="1800" b="0" i="0" u="none" strike="noStrike" kern="10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hanspell</a:t>
            </a:r>
            <a:r>
              <a:rPr lang="ko-KR" altLang="en-US" sz="1800" b="0" i="0" u="none" strike="noStrike" kern="10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Times New Roman" panose="02020603050405020304" pitchFamily="18" charset="0"/>
              </a:rPr>
              <a:t>을 사용한 띄어쓰기</a:t>
            </a:r>
            <a:endParaRPr lang="ko-KR" altLang="en-US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84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448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693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진행사항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과정 및 일정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1)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 기술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2)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3)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정의서</a:t>
            </a:r>
          </a:p>
          <a:p>
            <a:pPr algn="just" latinLnBrk="1">
              <a:lnSpc>
                <a:spcPct val="125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4)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수집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분석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NLP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3281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44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88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83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=&gt; 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개의 행동특성 분석을 통해 반려견의 교육과 상황에 맞는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견주의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교육을 통한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유기율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감소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 + 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개와 사람의 건강한 커뮤니케이션을 확립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6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D9A03-27AA-4357-AE43-DDCBA5B6C3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6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7D7B428-4F9A-4F11-BF07-6D27A63F6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30D0B2D3-B310-4FBD-B20D-FFB2212F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31FC25AC-B8DE-4310-B603-1364FF0CA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89EE-1380-46CC-A975-DAD71DBA1946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E2AC1097-2842-46D8-B24A-9FB0729A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F9DCA6A-A000-4F37-B5E1-856DD88A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61BBB-461F-423A-9A2D-D2286316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1A9FD7-5EDA-470E-B746-85AE7EB0D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5A34D2-8640-4DF5-B598-B9CDCA7E7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B7DB2-5307-4504-9E73-F2148F793A3B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E2B6D-D383-41EF-94D5-5857A961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BBB83-E782-4683-961F-933B2445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0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FB7C96-12C1-4F35-8B2D-160A69BC1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4924C2-06C1-4ECD-9022-5494B7C51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7BC3C-47A7-49A9-BFEE-AD0336BE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811C-8CD7-4507-BEA1-FAF43E44C14F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1F86-C099-4B15-A5C2-F956E98E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F70F73-2817-4D05-8007-627E3687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29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C2B07-891D-4624-A793-783F38C7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0945E7-5F50-4CE8-A6B9-71C111CB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618F-4482-4817-A271-15FDDFA73ED3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4A1F71-35FC-413A-BBB0-467450C1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08E50-C572-4C56-AD39-165048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8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A828E-3359-4D24-9CBF-DFD34C68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C241C7-C14E-4E40-BA61-7F450E17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13273-6F91-48B9-99D5-DDF5AF35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5BD5-7487-4CA5-9727-5AD8964D97B4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BBEC-FD77-42D0-8C21-755C29AA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84F26A-05E1-4416-98D5-F77D13D4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4159" y="6476418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ACD2BEF-CC1F-48A3-866A-8F54D985FAA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73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C5D56-7103-4152-937C-BE9D1356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B766B-3A33-495C-804D-D329DC9A1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87A08-6829-42B5-B6A4-1C7F10AA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7642-373C-43A8-93E7-C04FA9852456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85171-F7DF-4E88-B695-55E65CF6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5C1071-6618-4D79-BC65-581398C5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86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68C61-9BAC-4E88-B7C3-AF7E1E6F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C1146-80A8-4132-AF2A-4C6BC629C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6E703-8018-4B9A-AF6A-F05F7726B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328277-F1F9-4059-993B-C3F87A3F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EFE1-ADE2-45F6-A01A-120F474E4719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FE590-E1DD-4A99-A67A-9FE88481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25A648-26C7-4C3C-81C4-0272E448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2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241CF-91FC-4268-B0BD-A46DE25D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9B42D-01D5-4694-8D11-F259F9234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134BA1-2B62-478B-B038-A0F263A33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F261CD-F904-4A9F-8409-BB65B872D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C1C70-59FB-4E18-BE4A-0E2E6E9AB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0602FF-B100-4BD7-8388-6DE213116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840A-65DE-44E5-BB1F-6003CB4365F2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662E61-56DD-43BB-B567-1176E5D9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C92BC9-7D93-406F-B1E6-AD05512D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2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82052-8513-4196-9387-6EED0C55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7C47CE-49D7-40A4-AD60-86EC8E31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2494-11B5-4C70-8623-913E13434280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ACBDF5-C147-4938-AD3E-E12E7A506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9AB69F-C5D1-4225-B78A-A8FFAB1B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6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BC71D0-8413-478E-AD26-98A2CB1B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C81C-BA1E-4C2A-8676-7F1562562957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9752F6-BDE7-4E33-A24F-21EABC95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3F7096-D67B-4FA0-89AB-CB0F91FA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12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A324-79A5-45B0-8822-862154AA7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EA8F9-4F56-465F-A689-F7B0889B1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383184-8360-43AD-82A1-66D8985A4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C4A98D-4029-4F86-8B4D-91B1C3D5E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D3BB-D61E-45BD-AFF0-97076C0E3A76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B31B14-1B3B-4374-B628-CD24457B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466650-00FD-44DD-AE7A-5E5C7250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3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EB8C7-A7F3-4124-9BF4-0ED75BD0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A1A43C-8133-445E-ABE5-CDA5500D8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669260-B7AC-4562-8736-21FD5CD1A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DF1455-8855-4C04-A09B-C28BF123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CA823-5F17-4462-8376-B36A66A16F11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031C-AAC3-4800-9DAC-142EE1E88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6F3C7-3FF4-47C7-9A3C-D5E36DEE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11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A80D9A-D18F-497F-B7F0-8C4594D3A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AA133-C19D-42FB-9869-5BFFE84E2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3B292-1020-483A-9E1F-320B6F1C2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9C8A5-4798-4F16-8505-DF7AFAA0D081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715DB-882E-4DE8-A833-516CCDF23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82710E-5E6A-4D22-B0AE-D57659305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415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fld id="{6ACD2BEF-CC1F-48A3-866A-8F54D985FAA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2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5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microsoft.com/office/2007/relationships/media" Target="../media/media3.wmv"/><Relationship Id="rId7" Type="http://schemas.openxmlformats.org/officeDocument/2006/relationships/image" Target="../media/image39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wmv"/><Relationship Id="rId9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652F224-FB83-408E-A024-795B26C454FC}"/>
              </a:ext>
            </a:extLst>
          </p:cNvPr>
          <p:cNvSpPr txBox="1"/>
          <p:nvPr/>
        </p:nvSpPr>
        <p:spPr>
          <a:xfrm>
            <a:off x="5780006" y="2687403"/>
            <a:ext cx="5065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 err="1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반려견</a:t>
            </a:r>
            <a:r>
              <a:rPr lang="ko-KR" altLang="en-US" sz="29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행동 교정 </a:t>
            </a:r>
            <a:r>
              <a:rPr lang="en-US" altLang="ko-KR" sz="29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29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프로그램</a:t>
            </a:r>
            <a:endParaRPr lang="en-US" altLang="ko-KR" sz="2900" dirty="0">
              <a:solidFill>
                <a:schemeClr val="bg2">
                  <a:lumMod val="9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60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</a:t>
            </a:r>
            <a:r>
              <a:rPr lang="ko-KR" altLang="en-US" sz="6000" dirty="0" err="1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</a:t>
            </a:r>
            <a:endParaRPr lang="en-US" altLang="ko-KR" sz="6000" dirty="0">
              <a:solidFill>
                <a:schemeClr val="bg2">
                  <a:lumMod val="9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FA29916-A2AB-483E-8C68-AC95578755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568" y="864638"/>
            <a:ext cx="7600951" cy="599336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38CBC3-003E-4318-9AF1-14B1485199B8}"/>
              </a:ext>
            </a:extLst>
          </p:cNvPr>
          <p:cNvGrpSpPr/>
          <p:nvPr/>
        </p:nvGrpSpPr>
        <p:grpSpPr>
          <a:xfrm>
            <a:off x="0" y="6010441"/>
            <a:ext cx="12192000" cy="897254"/>
            <a:chOff x="0" y="5960746"/>
            <a:chExt cx="12192000" cy="89725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D1850C4-BBE3-4430-868E-C8EB79B6613D}"/>
                </a:ext>
              </a:extLst>
            </p:cNvPr>
            <p:cNvSpPr/>
            <p:nvPr/>
          </p:nvSpPr>
          <p:spPr>
            <a:xfrm>
              <a:off x="0" y="6400800"/>
              <a:ext cx="12192000" cy="457200"/>
            </a:xfrm>
            <a:prstGeom prst="rect">
              <a:avLst/>
            </a:prstGeom>
            <a:solidFill>
              <a:srgbClr val="6A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E597BB9-8E36-407E-ADC9-A95F3783651F}"/>
                </a:ext>
              </a:extLst>
            </p:cNvPr>
            <p:cNvSpPr/>
            <p:nvPr/>
          </p:nvSpPr>
          <p:spPr>
            <a:xfrm>
              <a:off x="2373835" y="5960746"/>
              <a:ext cx="671819" cy="466725"/>
            </a:xfrm>
            <a:custGeom>
              <a:avLst/>
              <a:gdLst>
                <a:gd name="connsiteX0" fmla="*/ 166994 w 671819"/>
                <a:gd name="connsiteY0" fmla="*/ 466725 h 466725"/>
                <a:gd name="connsiteX1" fmla="*/ 119369 w 671819"/>
                <a:gd name="connsiteY1" fmla="*/ 390525 h 466725"/>
                <a:gd name="connsiteX2" fmla="*/ 100319 w 671819"/>
                <a:gd name="connsiteY2" fmla="*/ 352425 h 466725"/>
                <a:gd name="connsiteX3" fmla="*/ 81269 w 671819"/>
                <a:gd name="connsiteY3" fmla="*/ 323850 h 466725"/>
                <a:gd name="connsiteX4" fmla="*/ 62219 w 671819"/>
                <a:gd name="connsiteY4" fmla="*/ 276225 h 466725"/>
                <a:gd name="connsiteX5" fmla="*/ 24119 w 671819"/>
                <a:gd name="connsiteY5" fmla="*/ 219075 h 466725"/>
                <a:gd name="connsiteX6" fmla="*/ 5069 w 671819"/>
                <a:gd name="connsiteY6" fmla="*/ 161925 h 466725"/>
                <a:gd name="connsiteX7" fmla="*/ 33644 w 671819"/>
                <a:gd name="connsiteY7" fmla="*/ 180975 h 466725"/>
                <a:gd name="connsiteX8" fmla="*/ 100319 w 671819"/>
                <a:gd name="connsiteY8" fmla="*/ 200025 h 466725"/>
                <a:gd name="connsiteX9" fmla="*/ 157469 w 671819"/>
                <a:gd name="connsiteY9" fmla="*/ 219075 h 466725"/>
                <a:gd name="connsiteX10" fmla="*/ 186044 w 671819"/>
                <a:gd name="connsiteY10" fmla="*/ 228600 h 466725"/>
                <a:gd name="connsiteX11" fmla="*/ 233669 w 671819"/>
                <a:gd name="connsiteY11" fmla="*/ 247650 h 466725"/>
                <a:gd name="connsiteX12" fmla="*/ 243194 w 671819"/>
                <a:gd name="connsiteY12" fmla="*/ 190500 h 466725"/>
                <a:gd name="connsiteX13" fmla="*/ 281294 w 671819"/>
                <a:gd name="connsiteY13" fmla="*/ 123825 h 466725"/>
                <a:gd name="connsiteX14" fmla="*/ 319394 w 671819"/>
                <a:gd name="connsiteY14" fmla="*/ 57150 h 466725"/>
                <a:gd name="connsiteX15" fmla="*/ 347969 w 671819"/>
                <a:gd name="connsiteY15" fmla="*/ 28575 h 466725"/>
                <a:gd name="connsiteX16" fmla="*/ 357494 w 671819"/>
                <a:gd name="connsiteY16" fmla="*/ 0 h 466725"/>
                <a:gd name="connsiteX17" fmla="*/ 367019 w 671819"/>
                <a:gd name="connsiteY17" fmla="*/ 28575 h 466725"/>
                <a:gd name="connsiteX18" fmla="*/ 347969 w 671819"/>
                <a:gd name="connsiteY18" fmla="*/ 76200 h 466725"/>
                <a:gd name="connsiteX19" fmla="*/ 319394 w 671819"/>
                <a:gd name="connsiteY19" fmla="*/ 142875 h 466725"/>
                <a:gd name="connsiteX20" fmla="*/ 328919 w 671819"/>
                <a:gd name="connsiteY20" fmla="*/ 228600 h 466725"/>
                <a:gd name="connsiteX21" fmla="*/ 338444 w 671819"/>
                <a:gd name="connsiteY21" fmla="*/ 257175 h 466725"/>
                <a:gd name="connsiteX22" fmla="*/ 376544 w 671819"/>
                <a:gd name="connsiteY22" fmla="*/ 247650 h 466725"/>
                <a:gd name="connsiteX23" fmla="*/ 433694 w 671819"/>
                <a:gd name="connsiteY23" fmla="*/ 209550 h 466725"/>
                <a:gd name="connsiteX24" fmla="*/ 443219 w 671819"/>
                <a:gd name="connsiteY24" fmla="*/ 180975 h 466725"/>
                <a:gd name="connsiteX25" fmla="*/ 500369 w 671819"/>
                <a:gd name="connsiteY25" fmla="*/ 133350 h 466725"/>
                <a:gd name="connsiteX26" fmla="*/ 481319 w 671819"/>
                <a:gd name="connsiteY26" fmla="*/ 161925 h 466725"/>
                <a:gd name="connsiteX27" fmla="*/ 481319 w 671819"/>
                <a:gd name="connsiteY27" fmla="*/ 352425 h 466725"/>
                <a:gd name="connsiteX28" fmla="*/ 509894 w 671819"/>
                <a:gd name="connsiteY28" fmla="*/ 361950 h 466725"/>
                <a:gd name="connsiteX29" fmla="*/ 547994 w 671819"/>
                <a:gd name="connsiteY29" fmla="*/ 342900 h 466725"/>
                <a:gd name="connsiteX30" fmla="*/ 605144 w 671819"/>
                <a:gd name="connsiteY30" fmla="*/ 266700 h 466725"/>
                <a:gd name="connsiteX31" fmla="*/ 643244 w 671819"/>
                <a:gd name="connsiteY31" fmla="*/ 200025 h 466725"/>
                <a:gd name="connsiteX32" fmla="*/ 652769 w 671819"/>
                <a:gd name="connsiteY32" fmla="*/ 171450 h 466725"/>
                <a:gd name="connsiteX33" fmla="*/ 662294 w 671819"/>
                <a:gd name="connsiteY33" fmla="*/ 276225 h 466725"/>
                <a:gd name="connsiteX34" fmla="*/ 671819 w 671819"/>
                <a:gd name="connsiteY34" fmla="*/ 304800 h 466725"/>
                <a:gd name="connsiteX35" fmla="*/ 662294 w 671819"/>
                <a:gd name="connsiteY35" fmla="*/ 409575 h 466725"/>
                <a:gd name="connsiteX36" fmla="*/ 652769 w 671819"/>
                <a:gd name="connsiteY36" fmla="*/ 45720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71819" h="466725">
                  <a:moveTo>
                    <a:pt x="166994" y="466725"/>
                  </a:moveTo>
                  <a:cubicBezTo>
                    <a:pt x="124172" y="359669"/>
                    <a:pt x="174821" y="468158"/>
                    <a:pt x="119369" y="390525"/>
                  </a:cubicBezTo>
                  <a:cubicBezTo>
                    <a:pt x="111116" y="378971"/>
                    <a:pt x="107364" y="364753"/>
                    <a:pt x="100319" y="352425"/>
                  </a:cubicBezTo>
                  <a:cubicBezTo>
                    <a:pt x="94639" y="342486"/>
                    <a:pt x="86389" y="334089"/>
                    <a:pt x="81269" y="323850"/>
                  </a:cubicBezTo>
                  <a:cubicBezTo>
                    <a:pt x="73623" y="308557"/>
                    <a:pt x="70406" y="291235"/>
                    <a:pt x="62219" y="276225"/>
                  </a:cubicBezTo>
                  <a:cubicBezTo>
                    <a:pt x="51256" y="256125"/>
                    <a:pt x="31359" y="240795"/>
                    <a:pt x="24119" y="219075"/>
                  </a:cubicBezTo>
                  <a:cubicBezTo>
                    <a:pt x="17769" y="200025"/>
                    <a:pt x="-11639" y="150786"/>
                    <a:pt x="5069" y="161925"/>
                  </a:cubicBezTo>
                  <a:cubicBezTo>
                    <a:pt x="14594" y="168275"/>
                    <a:pt x="23405" y="175855"/>
                    <a:pt x="33644" y="180975"/>
                  </a:cubicBezTo>
                  <a:cubicBezTo>
                    <a:pt x="49649" y="188978"/>
                    <a:pt x="85060" y="195447"/>
                    <a:pt x="100319" y="200025"/>
                  </a:cubicBezTo>
                  <a:cubicBezTo>
                    <a:pt x="119553" y="205795"/>
                    <a:pt x="138419" y="212725"/>
                    <a:pt x="157469" y="219075"/>
                  </a:cubicBezTo>
                  <a:lnTo>
                    <a:pt x="186044" y="228600"/>
                  </a:lnTo>
                  <a:cubicBezTo>
                    <a:pt x="252451" y="295007"/>
                    <a:pt x="249728" y="311886"/>
                    <a:pt x="233669" y="247650"/>
                  </a:cubicBezTo>
                  <a:cubicBezTo>
                    <a:pt x="236844" y="228600"/>
                    <a:pt x="237645" y="208998"/>
                    <a:pt x="243194" y="190500"/>
                  </a:cubicBezTo>
                  <a:cubicBezTo>
                    <a:pt x="252284" y="160201"/>
                    <a:pt x="266526" y="149670"/>
                    <a:pt x="281294" y="123825"/>
                  </a:cubicBezTo>
                  <a:cubicBezTo>
                    <a:pt x="298233" y="94182"/>
                    <a:pt x="298297" y="82466"/>
                    <a:pt x="319394" y="57150"/>
                  </a:cubicBezTo>
                  <a:cubicBezTo>
                    <a:pt x="328018" y="46802"/>
                    <a:pt x="338444" y="38100"/>
                    <a:pt x="347969" y="28575"/>
                  </a:cubicBezTo>
                  <a:cubicBezTo>
                    <a:pt x="351144" y="19050"/>
                    <a:pt x="347454" y="0"/>
                    <a:pt x="357494" y="0"/>
                  </a:cubicBezTo>
                  <a:cubicBezTo>
                    <a:pt x="367534" y="0"/>
                    <a:pt x="368264" y="18612"/>
                    <a:pt x="367019" y="28575"/>
                  </a:cubicBezTo>
                  <a:cubicBezTo>
                    <a:pt x="364898" y="45541"/>
                    <a:pt x="353972" y="60191"/>
                    <a:pt x="347969" y="76200"/>
                  </a:cubicBezTo>
                  <a:cubicBezTo>
                    <a:pt x="326946" y="132261"/>
                    <a:pt x="352844" y="75974"/>
                    <a:pt x="319394" y="142875"/>
                  </a:cubicBezTo>
                  <a:cubicBezTo>
                    <a:pt x="322569" y="171450"/>
                    <a:pt x="324192" y="200240"/>
                    <a:pt x="328919" y="228600"/>
                  </a:cubicBezTo>
                  <a:cubicBezTo>
                    <a:pt x="330570" y="238504"/>
                    <a:pt x="329122" y="253446"/>
                    <a:pt x="338444" y="257175"/>
                  </a:cubicBezTo>
                  <a:cubicBezTo>
                    <a:pt x="350599" y="262037"/>
                    <a:pt x="363844" y="250825"/>
                    <a:pt x="376544" y="247650"/>
                  </a:cubicBezTo>
                  <a:cubicBezTo>
                    <a:pt x="395594" y="234950"/>
                    <a:pt x="426454" y="231270"/>
                    <a:pt x="433694" y="209550"/>
                  </a:cubicBezTo>
                  <a:cubicBezTo>
                    <a:pt x="436869" y="200025"/>
                    <a:pt x="437650" y="189329"/>
                    <a:pt x="443219" y="180975"/>
                  </a:cubicBezTo>
                  <a:cubicBezTo>
                    <a:pt x="457887" y="158973"/>
                    <a:pt x="479284" y="147407"/>
                    <a:pt x="500369" y="133350"/>
                  </a:cubicBezTo>
                  <a:cubicBezTo>
                    <a:pt x="494019" y="142875"/>
                    <a:pt x="484939" y="151065"/>
                    <a:pt x="481319" y="161925"/>
                  </a:cubicBezTo>
                  <a:cubicBezTo>
                    <a:pt x="464152" y="213425"/>
                    <a:pt x="471146" y="314277"/>
                    <a:pt x="481319" y="352425"/>
                  </a:cubicBezTo>
                  <a:cubicBezTo>
                    <a:pt x="483906" y="362126"/>
                    <a:pt x="500369" y="358775"/>
                    <a:pt x="509894" y="361950"/>
                  </a:cubicBezTo>
                  <a:cubicBezTo>
                    <a:pt x="522594" y="355600"/>
                    <a:pt x="537954" y="352940"/>
                    <a:pt x="547994" y="342900"/>
                  </a:cubicBezTo>
                  <a:cubicBezTo>
                    <a:pt x="570445" y="320449"/>
                    <a:pt x="587532" y="293118"/>
                    <a:pt x="605144" y="266700"/>
                  </a:cubicBezTo>
                  <a:cubicBezTo>
                    <a:pt x="624276" y="238002"/>
                    <a:pt x="628742" y="233862"/>
                    <a:pt x="643244" y="200025"/>
                  </a:cubicBezTo>
                  <a:cubicBezTo>
                    <a:pt x="647199" y="190797"/>
                    <a:pt x="649594" y="180975"/>
                    <a:pt x="652769" y="171450"/>
                  </a:cubicBezTo>
                  <a:cubicBezTo>
                    <a:pt x="655944" y="206375"/>
                    <a:pt x="657334" y="241508"/>
                    <a:pt x="662294" y="276225"/>
                  </a:cubicBezTo>
                  <a:cubicBezTo>
                    <a:pt x="663714" y="286164"/>
                    <a:pt x="671819" y="294760"/>
                    <a:pt x="671819" y="304800"/>
                  </a:cubicBezTo>
                  <a:cubicBezTo>
                    <a:pt x="671819" y="339869"/>
                    <a:pt x="667254" y="374858"/>
                    <a:pt x="662294" y="409575"/>
                  </a:cubicBezTo>
                  <a:cubicBezTo>
                    <a:pt x="650761" y="490306"/>
                    <a:pt x="652769" y="398933"/>
                    <a:pt x="652769" y="457200"/>
                  </a:cubicBezTo>
                </a:path>
              </a:pathLst>
            </a:custGeom>
            <a:solidFill>
              <a:srgbClr val="33A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1D2AF34-73C3-409B-A0D2-06591812A2B6}"/>
                </a:ext>
              </a:extLst>
            </p:cNvPr>
            <p:cNvSpPr/>
            <p:nvPr/>
          </p:nvSpPr>
          <p:spPr>
            <a:xfrm>
              <a:off x="5190891" y="6200775"/>
              <a:ext cx="432702" cy="304800"/>
            </a:xfrm>
            <a:custGeom>
              <a:avLst/>
              <a:gdLst>
                <a:gd name="connsiteX0" fmla="*/ 152634 w 432702"/>
                <a:gd name="connsiteY0" fmla="*/ 276225 h 304800"/>
                <a:gd name="connsiteX1" fmla="*/ 76434 w 432702"/>
                <a:gd name="connsiteY1" fmla="*/ 152400 h 304800"/>
                <a:gd name="connsiteX2" fmla="*/ 105009 w 432702"/>
                <a:gd name="connsiteY2" fmla="*/ 190500 h 304800"/>
                <a:gd name="connsiteX3" fmla="*/ 133584 w 432702"/>
                <a:gd name="connsiteY3" fmla="*/ 219075 h 304800"/>
                <a:gd name="connsiteX4" fmla="*/ 162159 w 432702"/>
                <a:gd name="connsiteY4" fmla="*/ 276225 h 304800"/>
                <a:gd name="connsiteX5" fmla="*/ 171684 w 432702"/>
                <a:gd name="connsiteY5" fmla="*/ 304800 h 304800"/>
                <a:gd name="connsiteX6" fmla="*/ 114534 w 432702"/>
                <a:gd name="connsiteY6" fmla="*/ 238125 h 304800"/>
                <a:gd name="connsiteX7" fmla="*/ 95484 w 432702"/>
                <a:gd name="connsiteY7" fmla="*/ 209550 h 304800"/>
                <a:gd name="connsiteX8" fmla="*/ 57384 w 432702"/>
                <a:gd name="connsiteY8" fmla="*/ 171450 h 304800"/>
                <a:gd name="connsiteX9" fmla="*/ 19284 w 432702"/>
                <a:gd name="connsiteY9" fmla="*/ 114300 h 304800"/>
                <a:gd name="connsiteX10" fmla="*/ 28809 w 432702"/>
                <a:gd name="connsiteY10" fmla="*/ 95250 h 304800"/>
                <a:gd name="connsiteX11" fmla="*/ 57384 w 432702"/>
                <a:gd name="connsiteY11" fmla="*/ 123825 h 304800"/>
                <a:gd name="connsiteX12" fmla="*/ 124059 w 432702"/>
                <a:gd name="connsiteY12" fmla="*/ 171450 h 304800"/>
                <a:gd name="connsiteX13" fmla="*/ 143109 w 432702"/>
                <a:gd name="connsiteY13" fmla="*/ 85725 h 304800"/>
                <a:gd name="connsiteX14" fmla="*/ 152634 w 432702"/>
                <a:gd name="connsiteY14" fmla="*/ 0 h 304800"/>
                <a:gd name="connsiteX15" fmla="*/ 190734 w 432702"/>
                <a:gd name="connsiteY15" fmla="*/ 76200 h 304800"/>
                <a:gd name="connsiteX16" fmla="*/ 209784 w 432702"/>
                <a:gd name="connsiteY16" fmla="*/ 133350 h 304800"/>
                <a:gd name="connsiteX17" fmla="*/ 314559 w 432702"/>
                <a:gd name="connsiteY17" fmla="*/ 47625 h 304800"/>
                <a:gd name="connsiteX18" fmla="*/ 324084 w 432702"/>
                <a:gd name="connsiteY18" fmla="*/ 85725 h 304800"/>
                <a:gd name="connsiteX19" fmla="*/ 314559 w 432702"/>
                <a:gd name="connsiteY19" fmla="*/ 123825 h 304800"/>
                <a:gd name="connsiteX20" fmla="*/ 305034 w 432702"/>
                <a:gd name="connsiteY20" fmla="*/ 171450 h 304800"/>
                <a:gd name="connsiteX21" fmla="*/ 295509 w 432702"/>
                <a:gd name="connsiteY21" fmla="*/ 238125 h 304800"/>
                <a:gd name="connsiteX22" fmla="*/ 352659 w 432702"/>
                <a:gd name="connsiteY22" fmla="*/ 200025 h 304800"/>
                <a:gd name="connsiteX23" fmla="*/ 381234 w 432702"/>
                <a:gd name="connsiteY23" fmla="*/ 190500 h 304800"/>
                <a:gd name="connsiteX24" fmla="*/ 400284 w 432702"/>
                <a:gd name="connsiteY24" fmla="*/ 161925 h 304800"/>
                <a:gd name="connsiteX25" fmla="*/ 428859 w 432702"/>
                <a:gd name="connsiteY25" fmla="*/ 171450 h 304800"/>
                <a:gd name="connsiteX26" fmla="*/ 428859 w 432702"/>
                <a:gd name="connsiteY26" fmla="*/ 29527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2702" h="304800">
                  <a:moveTo>
                    <a:pt x="152634" y="276225"/>
                  </a:moveTo>
                  <a:cubicBezTo>
                    <a:pt x="127234" y="234950"/>
                    <a:pt x="99970" y="194765"/>
                    <a:pt x="76434" y="152400"/>
                  </a:cubicBezTo>
                  <a:cubicBezTo>
                    <a:pt x="68724" y="138523"/>
                    <a:pt x="94678" y="178447"/>
                    <a:pt x="105009" y="190500"/>
                  </a:cubicBezTo>
                  <a:cubicBezTo>
                    <a:pt x="113775" y="200727"/>
                    <a:pt x="124059" y="209550"/>
                    <a:pt x="133584" y="219075"/>
                  </a:cubicBezTo>
                  <a:cubicBezTo>
                    <a:pt x="157525" y="290899"/>
                    <a:pt x="125230" y="202367"/>
                    <a:pt x="162159" y="276225"/>
                  </a:cubicBezTo>
                  <a:cubicBezTo>
                    <a:pt x="166649" y="285205"/>
                    <a:pt x="181724" y="304800"/>
                    <a:pt x="171684" y="304800"/>
                  </a:cubicBezTo>
                  <a:cubicBezTo>
                    <a:pt x="161794" y="304800"/>
                    <a:pt x="115942" y="240096"/>
                    <a:pt x="114534" y="238125"/>
                  </a:cubicBezTo>
                  <a:cubicBezTo>
                    <a:pt x="107880" y="228810"/>
                    <a:pt x="102934" y="218242"/>
                    <a:pt x="95484" y="209550"/>
                  </a:cubicBezTo>
                  <a:cubicBezTo>
                    <a:pt x="83795" y="195913"/>
                    <a:pt x="68604" y="185475"/>
                    <a:pt x="57384" y="171450"/>
                  </a:cubicBezTo>
                  <a:cubicBezTo>
                    <a:pt x="43081" y="153572"/>
                    <a:pt x="31984" y="133350"/>
                    <a:pt x="19284" y="114300"/>
                  </a:cubicBezTo>
                  <a:cubicBezTo>
                    <a:pt x="-5335" y="77371"/>
                    <a:pt x="-10626" y="82105"/>
                    <a:pt x="28809" y="95250"/>
                  </a:cubicBezTo>
                  <a:cubicBezTo>
                    <a:pt x="38334" y="104775"/>
                    <a:pt x="47157" y="115059"/>
                    <a:pt x="57384" y="123825"/>
                  </a:cubicBezTo>
                  <a:cubicBezTo>
                    <a:pt x="78059" y="141547"/>
                    <a:pt x="101444" y="156373"/>
                    <a:pt x="124059" y="171450"/>
                  </a:cubicBezTo>
                  <a:cubicBezTo>
                    <a:pt x="130992" y="143719"/>
                    <a:pt x="139078" y="113940"/>
                    <a:pt x="143109" y="85725"/>
                  </a:cubicBezTo>
                  <a:cubicBezTo>
                    <a:pt x="147175" y="57263"/>
                    <a:pt x="149459" y="28575"/>
                    <a:pt x="152634" y="0"/>
                  </a:cubicBezTo>
                  <a:cubicBezTo>
                    <a:pt x="197718" y="45084"/>
                    <a:pt x="172484" y="9283"/>
                    <a:pt x="190734" y="76200"/>
                  </a:cubicBezTo>
                  <a:cubicBezTo>
                    <a:pt x="196018" y="95573"/>
                    <a:pt x="209784" y="133350"/>
                    <a:pt x="209784" y="133350"/>
                  </a:cubicBezTo>
                  <a:cubicBezTo>
                    <a:pt x="296760" y="68118"/>
                    <a:pt x="263533" y="98651"/>
                    <a:pt x="314559" y="47625"/>
                  </a:cubicBezTo>
                  <a:cubicBezTo>
                    <a:pt x="317734" y="60325"/>
                    <a:pt x="324084" y="72634"/>
                    <a:pt x="324084" y="85725"/>
                  </a:cubicBezTo>
                  <a:cubicBezTo>
                    <a:pt x="324084" y="98816"/>
                    <a:pt x="317399" y="111046"/>
                    <a:pt x="314559" y="123825"/>
                  </a:cubicBezTo>
                  <a:cubicBezTo>
                    <a:pt x="311047" y="139629"/>
                    <a:pt x="307696" y="155481"/>
                    <a:pt x="305034" y="171450"/>
                  </a:cubicBezTo>
                  <a:cubicBezTo>
                    <a:pt x="301343" y="193595"/>
                    <a:pt x="276258" y="226574"/>
                    <a:pt x="295509" y="238125"/>
                  </a:cubicBezTo>
                  <a:cubicBezTo>
                    <a:pt x="315142" y="249905"/>
                    <a:pt x="330939" y="207265"/>
                    <a:pt x="352659" y="200025"/>
                  </a:cubicBezTo>
                  <a:lnTo>
                    <a:pt x="381234" y="190500"/>
                  </a:lnTo>
                  <a:cubicBezTo>
                    <a:pt x="387584" y="180975"/>
                    <a:pt x="389655" y="166177"/>
                    <a:pt x="400284" y="161925"/>
                  </a:cubicBezTo>
                  <a:cubicBezTo>
                    <a:pt x="409606" y="158196"/>
                    <a:pt x="426755" y="161633"/>
                    <a:pt x="428859" y="171450"/>
                  </a:cubicBezTo>
                  <a:cubicBezTo>
                    <a:pt x="437507" y="211809"/>
                    <a:pt x="428859" y="254000"/>
                    <a:pt x="428859" y="295275"/>
                  </a:cubicBezTo>
                </a:path>
              </a:pathLst>
            </a:custGeom>
            <a:solidFill>
              <a:srgbClr val="33A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447BD417-295A-416A-93E5-C1A2FAA6D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171" y="864639"/>
            <a:ext cx="7600951" cy="5993361"/>
          </a:xfrm>
          <a:prstGeom prst="rect">
            <a:avLst/>
          </a:prstGeom>
        </p:spPr>
      </p:pic>
      <p:pic>
        <p:nvPicPr>
          <p:cNvPr id="27" name="그림 26" descr="가구, 좌석, 의자이(가) 표시된 사진&#10;&#10;자동 생성된 설명">
            <a:extLst>
              <a:ext uri="{FF2B5EF4-FFF2-40B4-BE49-F238E27FC236}">
                <a16:creationId xmlns:a16="http://schemas.microsoft.com/office/drawing/2014/main" id="{8FF896C8-0F61-4062-B7EF-EA91A4577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8828" l="1172" r="98633">
                        <a14:foregroundMark x1="9570" y1="47461" x2="9570" y2="47461"/>
                        <a14:foregroundMark x1="5469" y1="37891" x2="5469" y2="37891"/>
                        <a14:foregroundMark x1="6055" y1="31445" x2="5273" y2="32227"/>
                        <a14:foregroundMark x1="1758" y1="34375" x2="1758" y2="34375"/>
                        <a14:foregroundMark x1="1367" y1="35156" x2="1367" y2="35156"/>
                        <a14:foregroundMark x1="82031" y1="57031" x2="93945" y2="53516"/>
                        <a14:foregroundMark x1="91016" y1="35547" x2="93750" y2="41797"/>
                        <a14:foregroundMark x1="99023" y1="39648" x2="98438" y2="38477"/>
                        <a14:foregroundMark x1="74023" y1="62109" x2="68945" y2="84766"/>
                        <a14:foregroundMark x1="69727" y1="95313" x2="58398" y2="95898"/>
                        <a14:foregroundMark x1="28320" y1="89258" x2="19727" y2="65430"/>
                        <a14:foregroundMark x1="8008" y1="42188" x2="1172" y2="35352"/>
                        <a14:foregroundMark x1="19922" y1="42383" x2="18750" y2="38477"/>
                        <a14:foregroundMark x1="16797" y1="35938" x2="15820" y2="34961"/>
                        <a14:foregroundMark x1="17578" y1="42188" x2="18555" y2="52148"/>
                        <a14:foregroundMark x1="30469" y1="97266" x2="26758" y2="98828"/>
                        <a14:foregroundMark x1="35156" y1="98242" x2="37109" y2="95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4" y="3062255"/>
            <a:ext cx="4160651" cy="379574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4409F99-375E-4DBB-8D56-D3362D674E50}"/>
              </a:ext>
            </a:extLst>
          </p:cNvPr>
          <p:cNvGrpSpPr/>
          <p:nvPr/>
        </p:nvGrpSpPr>
        <p:grpSpPr>
          <a:xfrm>
            <a:off x="5904770" y="257154"/>
            <a:ext cx="6127376" cy="655296"/>
            <a:chOff x="5878867" y="257154"/>
            <a:chExt cx="6127376" cy="6552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AF1A1F-6896-4C62-8C3A-C80B16B588BA}"/>
                </a:ext>
              </a:extLst>
            </p:cNvPr>
            <p:cNvSpPr txBox="1"/>
            <p:nvPr/>
          </p:nvSpPr>
          <p:spPr>
            <a:xfrm>
              <a:off x="5896797" y="266119"/>
              <a:ext cx="61094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실용 중심의 개발자 양성과정 </a:t>
              </a:r>
              <a:r>
                <a:rPr lang="en-US" altLang="ko-KR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</a:t>
              </a:r>
              <a:r>
                <a:rPr lang="ko-KR" altLang="en-US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r>
                <a:rPr lang="ko-KR" altLang="en-US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</a:t>
              </a:r>
              <a:endParaRPr lang="en-US" altLang="ko-KR" sz="1800" dirty="0">
                <a:solidFill>
                  <a:schemeClr val="bg2">
                    <a:lumMod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r"/>
              <a:r>
                <a:rPr lang="en-US" altLang="ko-KR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조 이민수 이희주 김민영 박지우</a:t>
              </a:r>
              <a:endParaRPr lang="en-US" altLang="ko-KR" sz="1800" dirty="0">
                <a:solidFill>
                  <a:schemeClr val="bg2">
                    <a:lumMod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EFE528-78FF-4029-8822-8AEF0D597A61}"/>
                </a:ext>
              </a:extLst>
            </p:cNvPr>
            <p:cNvSpPr txBox="1"/>
            <p:nvPr/>
          </p:nvSpPr>
          <p:spPr>
            <a:xfrm>
              <a:off x="5878867" y="257154"/>
              <a:ext cx="61094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실용 중심의 개발자 양성과정 </a:t>
              </a:r>
              <a:r>
                <a:rPr lang="en-US" altLang="ko-KR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</a:t>
              </a:r>
              <a:r>
                <a:rPr lang="ko-KR" altLang="en-US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r>
                <a:rPr lang="ko-KR" altLang="en-US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</a:t>
              </a:r>
              <a:endParaRPr lang="en-US" altLang="ko-KR" sz="1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조 이민수 이희주 김민영 박지우</a:t>
              </a:r>
              <a:endParaRPr lang="en-US" altLang="ko-KR" sz="1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A2CA9A-1A13-4E36-A447-5C7A72C7F368}"/>
              </a:ext>
            </a:extLst>
          </p:cNvPr>
          <p:cNvGrpSpPr/>
          <p:nvPr/>
        </p:nvGrpSpPr>
        <p:grpSpPr>
          <a:xfrm>
            <a:off x="5738215" y="2644591"/>
            <a:ext cx="6349835" cy="3612734"/>
            <a:chOff x="5738215" y="2644591"/>
            <a:chExt cx="6349835" cy="361273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8ED0B8-99BA-455E-915D-C547EEBFCE79}"/>
                </a:ext>
              </a:extLst>
            </p:cNvPr>
            <p:cNvSpPr txBox="1"/>
            <p:nvPr/>
          </p:nvSpPr>
          <p:spPr>
            <a:xfrm>
              <a:off x="5738215" y="2644591"/>
              <a:ext cx="506505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900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반려견</a:t>
              </a:r>
              <a:r>
                <a:rPr lang="ko-KR" altLang="en-US" sz="29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행동 교정 </a:t>
              </a:r>
              <a:r>
                <a:rPr lang="en-US" altLang="ko-KR" sz="29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AI </a:t>
              </a:r>
              <a:r>
                <a:rPr lang="ko-KR" altLang="en-US" sz="29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프로그램</a:t>
              </a:r>
              <a:endParaRPr lang="en-US" altLang="ko-KR" sz="29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6000" dirty="0">
                  <a:solidFill>
                    <a:schemeClr val="bg1">
                      <a:lumMod val="9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            </a:t>
              </a:r>
              <a:r>
                <a:rPr lang="ko-KR" altLang="en-US" sz="60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딩동</a:t>
              </a:r>
              <a:endParaRPr lang="en-US" altLang="ko-KR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087AA42-4ADD-49A3-B253-454F7A7ED83A}"/>
                </a:ext>
              </a:extLst>
            </p:cNvPr>
            <p:cNvGrpSpPr/>
            <p:nvPr/>
          </p:nvGrpSpPr>
          <p:grpSpPr>
            <a:xfrm>
              <a:off x="10235639" y="2768770"/>
              <a:ext cx="1852411" cy="3488555"/>
              <a:chOff x="10122749" y="2644591"/>
              <a:chExt cx="1852411" cy="348855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A1A04E-BF47-4B27-98F1-3787A99D5FFC}"/>
                  </a:ext>
                </a:extLst>
              </p:cNvPr>
              <p:cNvSpPr txBox="1"/>
              <p:nvPr/>
            </p:nvSpPr>
            <p:spPr>
              <a:xfrm rot="671880">
                <a:off x="10455695" y="2813578"/>
                <a:ext cx="84024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0" dirty="0">
                    <a:solidFill>
                      <a:schemeClr val="bg2">
                        <a:lumMod val="90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댕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D9830F-5674-48EE-83B8-40BBDA88EC8C}"/>
                  </a:ext>
                </a:extLst>
              </p:cNvPr>
              <p:cNvSpPr txBox="1"/>
              <p:nvPr/>
            </p:nvSpPr>
            <p:spPr>
              <a:xfrm rot="671880">
                <a:off x="10413644" y="2770165"/>
                <a:ext cx="84024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댕</a:t>
                </a: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D11F951-8EC8-41A2-AFFF-E4C891CEB142}"/>
                  </a:ext>
                </a:extLst>
              </p:cNvPr>
              <p:cNvGrpSpPr/>
              <p:nvPr/>
            </p:nvGrpSpPr>
            <p:grpSpPr>
              <a:xfrm>
                <a:off x="11333402" y="2644591"/>
                <a:ext cx="641758" cy="546990"/>
                <a:chOff x="11206866" y="2016944"/>
                <a:chExt cx="641758" cy="546990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77C4FD3F-3951-449F-BD82-63492A35F201}"/>
                    </a:ext>
                  </a:extLst>
                </p:cNvPr>
                <p:cNvGrpSpPr/>
                <p:nvPr/>
              </p:nvGrpSpPr>
              <p:grpSpPr>
                <a:xfrm rot="20517474">
                  <a:off x="11243490" y="2032375"/>
                  <a:ext cx="605134" cy="531559"/>
                  <a:chOff x="6722237" y="771019"/>
                  <a:chExt cx="2822052" cy="2478934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4" name="하트 43">
                    <a:extLst>
                      <a:ext uri="{FF2B5EF4-FFF2-40B4-BE49-F238E27FC236}">
                        <a16:creationId xmlns:a16="http://schemas.microsoft.com/office/drawing/2014/main" id="{13CE580B-9071-437B-A8BE-FFB2F82BF0BD}"/>
                      </a:ext>
                    </a:extLst>
                  </p:cNvPr>
                  <p:cNvSpPr/>
                  <p:nvPr/>
                </p:nvSpPr>
                <p:spPr>
                  <a:xfrm>
                    <a:off x="7365365" y="1878353"/>
                    <a:ext cx="1534371" cy="1371600"/>
                  </a:xfrm>
                  <a:prstGeom prst="hear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9BB7A583-185E-4E5C-815C-C244B6286B64}"/>
                      </a:ext>
                    </a:extLst>
                  </p:cNvPr>
                  <p:cNvSpPr/>
                  <p:nvPr/>
                </p:nvSpPr>
                <p:spPr>
                  <a:xfrm rot="781372">
                    <a:off x="8988966" y="1407610"/>
                    <a:ext cx="555323" cy="69973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타원 45">
                    <a:extLst>
                      <a:ext uri="{FF2B5EF4-FFF2-40B4-BE49-F238E27FC236}">
                        <a16:creationId xmlns:a16="http://schemas.microsoft.com/office/drawing/2014/main" id="{5409AA88-DA27-4D35-8B3B-8FFE22F84383}"/>
                      </a:ext>
                    </a:extLst>
                  </p:cNvPr>
                  <p:cNvSpPr/>
                  <p:nvPr/>
                </p:nvSpPr>
                <p:spPr>
                  <a:xfrm rot="781372">
                    <a:off x="8219471" y="771019"/>
                    <a:ext cx="646915" cy="84529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5369D937-D8C2-44ED-A1E4-D9B53F9B8C58}"/>
                      </a:ext>
                    </a:extLst>
                  </p:cNvPr>
                  <p:cNvSpPr/>
                  <p:nvPr/>
                </p:nvSpPr>
                <p:spPr>
                  <a:xfrm rot="20818628" flipH="1">
                    <a:off x="6722237" y="1407611"/>
                    <a:ext cx="555323" cy="69973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886D61C5-C79E-46AD-A31F-94B2E7F2F27D}"/>
                      </a:ext>
                    </a:extLst>
                  </p:cNvPr>
                  <p:cNvSpPr/>
                  <p:nvPr/>
                </p:nvSpPr>
                <p:spPr>
                  <a:xfrm rot="20818628" flipH="1">
                    <a:off x="7400139" y="801937"/>
                    <a:ext cx="646915" cy="84529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73A0BA1-993A-45A1-9BA5-13862A913DA7}"/>
                    </a:ext>
                  </a:extLst>
                </p:cNvPr>
                <p:cNvGrpSpPr/>
                <p:nvPr/>
              </p:nvGrpSpPr>
              <p:grpSpPr>
                <a:xfrm rot="20517474">
                  <a:off x="11206866" y="2016944"/>
                  <a:ext cx="605134" cy="531559"/>
                  <a:chOff x="6722237" y="771019"/>
                  <a:chExt cx="2822052" cy="2478934"/>
                </a:xfrm>
              </p:grpSpPr>
              <p:sp>
                <p:nvSpPr>
                  <p:cNvPr id="38" name="하트 37">
                    <a:extLst>
                      <a:ext uri="{FF2B5EF4-FFF2-40B4-BE49-F238E27FC236}">
                        <a16:creationId xmlns:a16="http://schemas.microsoft.com/office/drawing/2014/main" id="{3F2640B2-9E74-4413-AF95-476E2CC32E7E}"/>
                      </a:ext>
                    </a:extLst>
                  </p:cNvPr>
                  <p:cNvSpPr/>
                  <p:nvPr/>
                </p:nvSpPr>
                <p:spPr>
                  <a:xfrm>
                    <a:off x="7365365" y="1878353"/>
                    <a:ext cx="1534371" cy="1371600"/>
                  </a:xfrm>
                  <a:prstGeom prst="hear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999DEE29-FC84-4816-8D2A-DADB39BB7B12}"/>
                      </a:ext>
                    </a:extLst>
                  </p:cNvPr>
                  <p:cNvSpPr/>
                  <p:nvPr/>
                </p:nvSpPr>
                <p:spPr>
                  <a:xfrm rot="781372">
                    <a:off x="8988966" y="1407610"/>
                    <a:ext cx="555323" cy="69973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472384C3-3C2F-4298-AADB-32FBEAC52CBE}"/>
                      </a:ext>
                    </a:extLst>
                  </p:cNvPr>
                  <p:cNvSpPr/>
                  <p:nvPr/>
                </p:nvSpPr>
                <p:spPr>
                  <a:xfrm rot="781372">
                    <a:off x="8219471" y="771019"/>
                    <a:ext cx="646915" cy="84529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5E917315-82CF-40F1-BD6E-8A1D26FFDBC9}"/>
                      </a:ext>
                    </a:extLst>
                  </p:cNvPr>
                  <p:cNvSpPr/>
                  <p:nvPr/>
                </p:nvSpPr>
                <p:spPr>
                  <a:xfrm rot="20818628" flipH="1">
                    <a:off x="6722237" y="1407611"/>
                    <a:ext cx="555323" cy="69973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2533952A-FEF1-4DC9-BADE-3232CAD69A30}"/>
                      </a:ext>
                    </a:extLst>
                  </p:cNvPr>
                  <p:cNvSpPr/>
                  <p:nvPr/>
                </p:nvSpPr>
                <p:spPr>
                  <a:xfrm rot="20818628" flipH="1">
                    <a:off x="7400139" y="801937"/>
                    <a:ext cx="646915" cy="84529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00B17A00-08ED-46B2-BB4E-4BA49CF0C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2749" y="5980748"/>
                <a:ext cx="1125481" cy="152398"/>
              </a:xfrm>
              <a:prstGeom prst="line">
                <a:avLst/>
              </a:prstGeom>
              <a:ln>
                <a:solidFill>
                  <a:srgbClr val="6E484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C165153A-5E8F-4E31-A8BD-7E38AC586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248" y="5321359"/>
            <a:ext cx="1266309" cy="1266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D92E7E-86E4-47F2-BC79-639BCFEC2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90" y="5221291"/>
            <a:ext cx="1328573" cy="132857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356E1D2-9F7D-4270-9855-71A94787B1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781" y="5906794"/>
            <a:ext cx="747579" cy="74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4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83C9D2D-31F3-4C77-81E5-B72D820E50AF}"/>
              </a:ext>
            </a:extLst>
          </p:cNvPr>
          <p:cNvGrpSpPr/>
          <p:nvPr/>
        </p:nvGrpSpPr>
        <p:grpSpPr>
          <a:xfrm>
            <a:off x="3378968" y="1269010"/>
            <a:ext cx="5434064" cy="677108"/>
            <a:chOff x="3699545" y="1467418"/>
            <a:chExt cx="5434064" cy="6771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ADD24-9896-42BD-A1B9-11765B670F53}"/>
                </a:ext>
              </a:extLst>
            </p:cNvPr>
            <p:cNvSpPr txBox="1"/>
            <p:nvPr/>
          </p:nvSpPr>
          <p:spPr>
            <a:xfrm>
              <a:off x="3699545" y="1467418"/>
              <a:ext cx="543406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급격히 커지는 국내 반려동물 시장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                                         </a:t>
              </a:r>
            </a:p>
            <a:p>
              <a:pPr algn="ctr"/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                                                     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2015~2020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년 기준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0F0CBFF-21C2-495A-94EE-D6BD27A9C015}"/>
                </a:ext>
              </a:extLst>
            </p:cNvPr>
            <p:cNvGrpSpPr/>
            <p:nvPr/>
          </p:nvGrpSpPr>
          <p:grpSpPr>
            <a:xfrm>
              <a:off x="3740311" y="1579635"/>
              <a:ext cx="317394" cy="278804"/>
              <a:chOff x="4085940" y="2261329"/>
              <a:chExt cx="317394" cy="278804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A86FC5-4175-4B59-AD2D-43CEEBF1ECB2}"/>
                  </a:ext>
                </a:extLst>
              </p:cNvPr>
              <p:cNvSpPr/>
              <p:nvPr/>
            </p:nvSpPr>
            <p:spPr>
              <a:xfrm rot="781372">
                <a:off x="4340877" y="2332926"/>
                <a:ext cx="62457" cy="78699"/>
              </a:xfrm>
              <a:prstGeom prst="ellipse">
                <a:avLst/>
              </a:prstGeom>
              <a:solidFill>
                <a:srgbClr val="629B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D39C3E4-8C2F-4681-81A6-90A72D9CEA05}"/>
                  </a:ext>
                </a:extLst>
              </p:cNvPr>
              <p:cNvGrpSpPr/>
              <p:nvPr/>
            </p:nvGrpSpPr>
            <p:grpSpPr>
              <a:xfrm>
                <a:off x="4085940" y="2261329"/>
                <a:ext cx="244902" cy="278804"/>
                <a:chOff x="4085940" y="2261329"/>
                <a:chExt cx="244902" cy="278804"/>
              </a:xfrm>
            </p:grpSpPr>
            <p:sp>
              <p:nvSpPr>
                <p:cNvPr id="57" name="하트 56">
                  <a:extLst>
                    <a:ext uri="{FF2B5EF4-FFF2-40B4-BE49-F238E27FC236}">
                      <a16:creationId xmlns:a16="http://schemas.microsoft.com/office/drawing/2014/main" id="{CD298A12-45B1-4CD3-B4BC-382B5304FB0C}"/>
                    </a:ext>
                  </a:extLst>
                </p:cNvPr>
                <p:cNvSpPr/>
                <p:nvPr/>
              </p:nvSpPr>
              <p:spPr>
                <a:xfrm>
                  <a:off x="4158272" y="2385870"/>
                  <a:ext cx="172570" cy="154263"/>
                </a:xfrm>
                <a:prstGeom prst="heart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1BFBB20B-E775-4BC6-8EF2-646D7F462AE3}"/>
                    </a:ext>
                  </a:extLst>
                </p:cNvPr>
                <p:cNvSpPr/>
                <p:nvPr/>
              </p:nvSpPr>
              <p:spPr>
                <a:xfrm rot="781372">
                  <a:off x="4254333" y="2261329"/>
                  <a:ext cx="72758" cy="9506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A04340EA-EE77-4E48-B029-C9B0C563EAD1}"/>
                    </a:ext>
                  </a:extLst>
                </p:cNvPr>
                <p:cNvSpPr/>
                <p:nvPr/>
              </p:nvSpPr>
              <p:spPr>
                <a:xfrm rot="20818628" flipH="1">
                  <a:off x="4085940" y="2332926"/>
                  <a:ext cx="62457" cy="7869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15D853BD-AA55-436A-B290-C18441702CEE}"/>
                    </a:ext>
                  </a:extLst>
                </p:cNvPr>
                <p:cNvSpPr/>
                <p:nvPr/>
              </p:nvSpPr>
              <p:spPr>
                <a:xfrm rot="20818628" flipH="1">
                  <a:off x="4162183" y="2264806"/>
                  <a:ext cx="72758" cy="9506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A92C06F-B598-4AE1-81C7-36B96E3D62D1}"/>
              </a:ext>
            </a:extLst>
          </p:cNvPr>
          <p:cNvSpPr txBox="1"/>
          <p:nvPr/>
        </p:nvSpPr>
        <p:spPr>
          <a:xfrm>
            <a:off x="-11659" y="6583943"/>
            <a:ext cx="1826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농협경제연구소</a:t>
            </a:r>
            <a:endParaRPr lang="ko-KR" altLang="en-US" sz="11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9B98F3-B49A-43D6-8498-5294D8550CA7}"/>
              </a:ext>
            </a:extLst>
          </p:cNvPr>
          <p:cNvGrpSpPr/>
          <p:nvPr/>
        </p:nvGrpSpPr>
        <p:grpSpPr>
          <a:xfrm>
            <a:off x="2552824" y="2064496"/>
            <a:ext cx="7086352" cy="4343006"/>
            <a:chOff x="2637382" y="1939804"/>
            <a:chExt cx="7086352" cy="434300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ABDFBB8-4FCF-4505-9FDC-B28FB70D74D9}"/>
                </a:ext>
              </a:extLst>
            </p:cNvPr>
            <p:cNvGrpSpPr/>
            <p:nvPr/>
          </p:nvGrpSpPr>
          <p:grpSpPr>
            <a:xfrm>
              <a:off x="2637382" y="1939805"/>
              <a:ext cx="1032543" cy="4343005"/>
              <a:chOff x="2637382" y="1939805"/>
              <a:chExt cx="1032543" cy="4343005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3D51B6DE-BBCA-4647-AE8B-0793E2CFE3EC}"/>
                  </a:ext>
                </a:extLst>
              </p:cNvPr>
              <p:cNvSpPr/>
              <p:nvPr/>
            </p:nvSpPr>
            <p:spPr>
              <a:xfrm>
                <a:off x="2637382" y="5902684"/>
                <a:ext cx="1032543" cy="38012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2015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년</a:t>
                </a:r>
                <a:endPara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FDBCC9E9-8466-4056-8859-DE5880E0501E}"/>
                  </a:ext>
                </a:extLst>
              </p:cNvPr>
              <p:cNvGrpSpPr/>
              <p:nvPr/>
            </p:nvGrpSpPr>
            <p:grpSpPr>
              <a:xfrm>
                <a:off x="2727024" y="1939805"/>
                <a:ext cx="828000" cy="4082569"/>
                <a:chOff x="2727024" y="1939805"/>
                <a:chExt cx="828000" cy="4082569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B5961E3F-F5C4-4EE1-B0B1-D54FD33863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334619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B01054B9-04FF-4565-BF0E-E11408A026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5194374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25" name="그림 124">
                  <a:extLst>
                    <a:ext uri="{FF2B5EF4-FFF2-40B4-BE49-F238E27FC236}">
                      <a16:creationId xmlns:a16="http://schemas.microsoft.com/office/drawing/2014/main" id="{18F01176-24E9-4A0E-A667-C9B7DAFDD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869681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26" name="그림 125">
                  <a:extLst>
                    <a:ext uri="{FF2B5EF4-FFF2-40B4-BE49-F238E27FC236}">
                      <a16:creationId xmlns:a16="http://schemas.microsoft.com/office/drawing/2014/main" id="{6B7CAE1E-A434-4192-B02F-9EA5278958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404743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29" name="그림 128">
                  <a:extLst>
                    <a:ext uri="{FF2B5EF4-FFF2-40B4-BE49-F238E27FC236}">
                      <a16:creationId xmlns:a16="http://schemas.microsoft.com/office/drawing/2014/main" id="{7861CD8E-35AA-4551-90CD-EB2C47BB75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1939805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40" name="그림 139">
                  <a:extLst>
                    <a:ext uri="{FF2B5EF4-FFF2-40B4-BE49-F238E27FC236}">
                      <a16:creationId xmlns:a16="http://schemas.microsoft.com/office/drawing/2014/main" id="{B189C675-C02A-4F6A-8031-25F7CA2D72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799557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41" name="그림 140">
                  <a:extLst>
                    <a:ext uri="{FF2B5EF4-FFF2-40B4-BE49-F238E27FC236}">
                      <a16:creationId xmlns:a16="http://schemas.microsoft.com/office/drawing/2014/main" id="{25954BBD-828C-49D7-BEFA-827E92F1D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264495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42" name="그림 141">
                  <a:extLst>
                    <a:ext uri="{FF2B5EF4-FFF2-40B4-BE49-F238E27FC236}">
                      <a16:creationId xmlns:a16="http://schemas.microsoft.com/office/drawing/2014/main" id="{7BB49926-CF6E-4D3B-B412-B3F93797B9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729433"/>
                  <a:ext cx="828000" cy="82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F45FE4F-0B3F-4573-A0A5-68B9EE45A350}"/>
                </a:ext>
              </a:extLst>
            </p:cNvPr>
            <p:cNvGrpSpPr/>
            <p:nvPr/>
          </p:nvGrpSpPr>
          <p:grpSpPr>
            <a:xfrm>
              <a:off x="3848144" y="1939805"/>
              <a:ext cx="1032543" cy="4343005"/>
              <a:chOff x="2637382" y="1939805"/>
              <a:chExt cx="1032543" cy="4343005"/>
            </a:xfrm>
          </p:grpSpPr>
          <p:sp>
            <p:nvSpPr>
              <p:cNvPr id="144" name="사각형: 둥근 모서리 143">
                <a:extLst>
                  <a:ext uri="{FF2B5EF4-FFF2-40B4-BE49-F238E27FC236}">
                    <a16:creationId xmlns:a16="http://schemas.microsoft.com/office/drawing/2014/main" id="{F7390AD9-0169-4F69-BDD3-687B68765F15}"/>
                  </a:ext>
                </a:extLst>
              </p:cNvPr>
              <p:cNvSpPr/>
              <p:nvPr/>
            </p:nvSpPr>
            <p:spPr>
              <a:xfrm>
                <a:off x="2637382" y="5902684"/>
                <a:ext cx="1032543" cy="38012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2016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년</a:t>
                </a:r>
                <a:endPara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604D9878-AB0F-404E-A1C7-9663E1D87904}"/>
                  </a:ext>
                </a:extLst>
              </p:cNvPr>
              <p:cNvGrpSpPr/>
              <p:nvPr/>
            </p:nvGrpSpPr>
            <p:grpSpPr>
              <a:xfrm>
                <a:off x="2727024" y="1939805"/>
                <a:ext cx="828000" cy="4082569"/>
                <a:chOff x="2727024" y="1939805"/>
                <a:chExt cx="828000" cy="4082569"/>
              </a:xfrm>
            </p:grpSpPr>
            <p:pic>
              <p:nvPicPr>
                <p:cNvPr id="146" name="그림 145">
                  <a:extLst>
                    <a:ext uri="{FF2B5EF4-FFF2-40B4-BE49-F238E27FC236}">
                      <a16:creationId xmlns:a16="http://schemas.microsoft.com/office/drawing/2014/main" id="{13B7E4EF-CC5A-42B9-9231-72E7421F6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334619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E0FE8FA0-4BD2-4303-B0EB-2DBEE2E01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5194374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2A901769-C294-4E0E-9D32-7312E1335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869681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id="{1F1E9712-8EA9-4643-AB71-7EEC8561B2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404743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50" name="그림 149">
                  <a:extLst>
                    <a:ext uri="{FF2B5EF4-FFF2-40B4-BE49-F238E27FC236}">
                      <a16:creationId xmlns:a16="http://schemas.microsoft.com/office/drawing/2014/main" id="{9CD45948-CB28-40EC-856F-02659C6FF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1939805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51" name="그림 150">
                  <a:extLst>
                    <a:ext uri="{FF2B5EF4-FFF2-40B4-BE49-F238E27FC236}">
                      <a16:creationId xmlns:a16="http://schemas.microsoft.com/office/drawing/2014/main" id="{2FB3225C-DE91-4AE6-91B9-94C610B4AC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799557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id="{2A8DC0A8-5289-4A75-AD73-900009613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264495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54" name="그림 153">
                  <a:extLst>
                    <a:ext uri="{FF2B5EF4-FFF2-40B4-BE49-F238E27FC236}">
                      <a16:creationId xmlns:a16="http://schemas.microsoft.com/office/drawing/2014/main" id="{B0DEF2E0-C794-4C59-A34C-6987C2165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724540"/>
                  <a:ext cx="828000" cy="82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72996FAA-5811-4DFB-BDFE-8963E7A71804}"/>
                </a:ext>
              </a:extLst>
            </p:cNvPr>
            <p:cNvGrpSpPr/>
            <p:nvPr/>
          </p:nvGrpSpPr>
          <p:grpSpPr>
            <a:xfrm>
              <a:off x="5058906" y="1939805"/>
              <a:ext cx="1032543" cy="4343005"/>
              <a:chOff x="2637382" y="1939805"/>
              <a:chExt cx="1032543" cy="4343005"/>
            </a:xfrm>
          </p:grpSpPr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63317176-0D38-43E3-BDC4-326BD084EAC5}"/>
                  </a:ext>
                </a:extLst>
              </p:cNvPr>
              <p:cNvSpPr/>
              <p:nvPr/>
            </p:nvSpPr>
            <p:spPr>
              <a:xfrm>
                <a:off x="2637382" y="5902684"/>
                <a:ext cx="1032543" cy="38012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2017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년</a:t>
                </a:r>
                <a:endPara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5C1A10CA-BA75-44B6-AD32-51E2ED4AF606}"/>
                  </a:ext>
                </a:extLst>
              </p:cNvPr>
              <p:cNvGrpSpPr/>
              <p:nvPr/>
            </p:nvGrpSpPr>
            <p:grpSpPr>
              <a:xfrm>
                <a:off x="2727024" y="1939805"/>
                <a:ext cx="828000" cy="4082569"/>
                <a:chOff x="2727024" y="1939805"/>
                <a:chExt cx="828000" cy="4082569"/>
              </a:xfrm>
            </p:grpSpPr>
            <p:pic>
              <p:nvPicPr>
                <p:cNvPr id="158" name="그림 157">
                  <a:extLst>
                    <a:ext uri="{FF2B5EF4-FFF2-40B4-BE49-F238E27FC236}">
                      <a16:creationId xmlns:a16="http://schemas.microsoft.com/office/drawing/2014/main" id="{4925BC8D-403A-47EB-8748-CCE7292218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334619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id="{F08BBF2B-8CF9-42AC-8C71-0FAA61FF8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5194374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id="{3DE76FE6-E6AF-43C9-BFA0-39E8268FA4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869681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id="{0EBC0AF5-48DD-4A2A-A7EE-8A382D3CA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404743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62" name="그림 161">
                  <a:extLst>
                    <a:ext uri="{FF2B5EF4-FFF2-40B4-BE49-F238E27FC236}">
                      <a16:creationId xmlns:a16="http://schemas.microsoft.com/office/drawing/2014/main" id="{EC6DBBFE-A52E-43CE-AEFA-45130EE1E1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1939805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id="{78A342CF-EBE7-4323-BBFA-088A7C2E07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799557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65" name="그림 164">
                  <a:extLst>
                    <a:ext uri="{FF2B5EF4-FFF2-40B4-BE49-F238E27FC236}">
                      <a16:creationId xmlns:a16="http://schemas.microsoft.com/office/drawing/2014/main" id="{AF70308E-BE54-4130-AA7A-3A2DE596BD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724540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66" name="그림 165">
                  <a:extLst>
                    <a:ext uri="{FF2B5EF4-FFF2-40B4-BE49-F238E27FC236}">
                      <a16:creationId xmlns:a16="http://schemas.microsoft.com/office/drawing/2014/main" id="{5A9E31DC-C2A4-4A26-B71F-3B36C61DF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272201"/>
                  <a:ext cx="828000" cy="82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3A1A1548-FF04-4ACD-B3C7-6B74D375E3EE}"/>
                </a:ext>
              </a:extLst>
            </p:cNvPr>
            <p:cNvGrpSpPr/>
            <p:nvPr/>
          </p:nvGrpSpPr>
          <p:grpSpPr>
            <a:xfrm>
              <a:off x="6269668" y="1939805"/>
              <a:ext cx="1032543" cy="4343005"/>
              <a:chOff x="2637382" y="1939805"/>
              <a:chExt cx="1032543" cy="4343005"/>
            </a:xfrm>
          </p:grpSpPr>
          <p:sp>
            <p:nvSpPr>
              <p:cNvPr id="168" name="사각형: 둥근 모서리 167">
                <a:extLst>
                  <a:ext uri="{FF2B5EF4-FFF2-40B4-BE49-F238E27FC236}">
                    <a16:creationId xmlns:a16="http://schemas.microsoft.com/office/drawing/2014/main" id="{E9E8FC46-41B1-4F9A-9888-D25E536B1DC1}"/>
                  </a:ext>
                </a:extLst>
              </p:cNvPr>
              <p:cNvSpPr/>
              <p:nvPr/>
            </p:nvSpPr>
            <p:spPr>
              <a:xfrm>
                <a:off x="2637382" y="5902684"/>
                <a:ext cx="1032543" cy="38012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2018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년</a:t>
                </a:r>
                <a:endPara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714F2842-614B-42C9-ACA4-B1148690DE78}"/>
                  </a:ext>
                </a:extLst>
              </p:cNvPr>
              <p:cNvGrpSpPr/>
              <p:nvPr/>
            </p:nvGrpSpPr>
            <p:grpSpPr>
              <a:xfrm>
                <a:off x="2727024" y="1939805"/>
                <a:ext cx="828000" cy="4082569"/>
                <a:chOff x="2727024" y="1939805"/>
                <a:chExt cx="828000" cy="4082569"/>
              </a:xfrm>
            </p:grpSpPr>
            <p:pic>
              <p:nvPicPr>
                <p:cNvPr id="170" name="그림 169">
                  <a:extLst>
                    <a:ext uri="{FF2B5EF4-FFF2-40B4-BE49-F238E27FC236}">
                      <a16:creationId xmlns:a16="http://schemas.microsoft.com/office/drawing/2014/main" id="{5E4D7CC7-3533-45F5-B007-F439CB59B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334619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71" name="그림 170">
                  <a:extLst>
                    <a:ext uri="{FF2B5EF4-FFF2-40B4-BE49-F238E27FC236}">
                      <a16:creationId xmlns:a16="http://schemas.microsoft.com/office/drawing/2014/main" id="{02E6AE53-E3C5-4A1F-84C4-AD62E31636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5194374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72" name="그림 171">
                  <a:extLst>
                    <a:ext uri="{FF2B5EF4-FFF2-40B4-BE49-F238E27FC236}">
                      <a16:creationId xmlns:a16="http://schemas.microsoft.com/office/drawing/2014/main" id="{98DE22A9-9189-4FD8-8869-1AD9091D7D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869681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73" name="그림 172">
                  <a:extLst>
                    <a:ext uri="{FF2B5EF4-FFF2-40B4-BE49-F238E27FC236}">
                      <a16:creationId xmlns:a16="http://schemas.microsoft.com/office/drawing/2014/main" id="{18489B00-F5D6-43D1-B106-0455BE607B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404743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74" name="그림 173">
                  <a:extLst>
                    <a:ext uri="{FF2B5EF4-FFF2-40B4-BE49-F238E27FC236}">
                      <a16:creationId xmlns:a16="http://schemas.microsoft.com/office/drawing/2014/main" id="{A0496CD9-5CEC-410C-8287-9E66D3936A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1939805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76" name="그림 175">
                  <a:extLst>
                    <a:ext uri="{FF2B5EF4-FFF2-40B4-BE49-F238E27FC236}">
                      <a16:creationId xmlns:a16="http://schemas.microsoft.com/office/drawing/2014/main" id="{B35475BF-F891-4A7B-A409-F2F4082692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724540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77" name="그림 176">
                  <a:extLst>
                    <a:ext uri="{FF2B5EF4-FFF2-40B4-BE49-F238E27FC236}">
                      <a16:creationId xmlns:a16="http://schemas.microsoft.com/office/drawing/2014/main" id="{CCF4FE93-8CE7-4756-98AA-C480FB9100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272201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78" name="그림 177">
                  <a:extLst>
                    <a:ext uri="{FF2B5EF4-FFF2-40B4-BE49-F238E27FC236}">
                      <a16:creationId xmlns:a16="http://schemas.microsoft.com/office/drawing/2014/main" id="{F121D969-0FB8-4A02-88C5-CD44785AC4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805018"/>
                  <a:ext cx="828000" cy="82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0B2F183D-3E71-476F-93ED-9B07DD646B87}"/>
                </a:ext>
              </a:extLst>
            </p:cNvPr>
            <p:cNvGrpSpPr/>
            <p:nvPr/>
          </p:nvGrpSpPr>
          <p:grpSpPr>
            <a:xfrm>
              <a:off x="7480430" y="1939805"/>
              <a:ext cx="1032543" cy="4343005"/>
              <a:chOff x="2637382" y="1939805"/>
              <a:chExt cx="1032543" cy="4343005"/>
            </a:xfrm>
          </p:grpSpPr>
          <p:sp>
            <p:nvSpPr>
              <p:cNvPr id="180" name="사각형: 둥근 모서리 179">
                <a:extLst>
                  <a:ext uri="{FF2B5EF4-FFF2-40B4-BE49-F238E27FC236}">
                    <a16:creationId xmlns:a16="http://schemas.microsoft.com/office/drawing/2014/main" id="{417956A8-A909-40E5-B2DF-106744312172}"/>
                  </a:ext>
                </a:extLst>
              </p:cNvPr>
              <p:cNvSpPr/>
              <p:nvPr/>
            </p:nvSpPr>
            <p:spPr>
              <a:xfrm>
                <a:off x="2637382" y="5902684"/>
                <a:ext cx="1032543" cy="38012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2019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년</a:t>
                </a:r>
                <a:endPara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F708B838-3E3D-4CB3-83BE-A0D33A6C0B02}"/>
                  </a:ext>
                </a:extLst>
              </p:cNvPr>
              <p:cNvGrpSpPr/>
              <p:nvPr/>
            </p:nvGrpSpPr>
            <p:grpSpPr>
              <a:xfrm>
                <a:off x="2727024" y="1939805"/>
                <a:ext cx="828000" cy="4082569"/>
                <a:chOff x="2727024" y="1939805"/>
                <a:chExt cx="828000" cy="4082569"/>
              </a:xfrm>
            </p:grpSpPr>
            <p:pic>
              <p:nvPicPr>
                <p:cNvPr id="183" name="그림 182">
                  <a:extLst>
                    <a:ext uri="{FF2B5EF4-FFF2-40B4-BE49-F238E27FC236}">
                      <a16:creationId xmlns:a16="http://schemas.microsoft.com/office/drawing/2014/main" id="{3DBFE83D-B80B-40FE-805D-3561E12294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5194374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85" name="그림 184">
                  <a:extLst>
                    <a:ext uri="{FF2B5EF4-FFF2-40B4-BE49-F238E27FC236}">
                      <a16:creationId xmlns:a16="http://schemas.microsoft.com/office/drawing/2014/main" id="{6951BB3A-7A55-44A3-AC4B-011B200C0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404743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86" name="그림 185">
                  <a:extLst>
                    <a:ext uri="{FF2B5EF4-FFF2-40B4-BE49-F238E27FC236}">
                      <a16:creationId xmlns:a16="http://schemas.microsoft.com/office/drawing/2014/main" id="{A12A7AE8-C8E3-45DF-AD8A-248059852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1939805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87" name="그림 186">
                  <a:extLst>
                    <a:ext uri="{FF2B5EF4-FFF2-40B4-BE49-F238E27FC236}">
                      <a16:creationId xmlns:a16="http://schemas.microsoft.com/office/drawing/2014/main" id="{694DD10F-D749-496E-B992-68645BB78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724540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88" name="그림 187">
                  <a:extLst>
                    <a:ext uri="{FF2B5EF4-FFF2-40B4-BE49-F238E27FC236}">
                      <a16:creationId xmlns:a16="http://schemas.microsoft.com/office/drawing/2014/main" id="{BBB38DE2-EF9E-4F98-AE2A-643A94F09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272201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89" name="그림 188">
                  <a:extLst>
                    <a:ext uri="{FF2B5EF4-FFF2-40B4-BE49-F238E27FC236}">
                      <a16:creationId xmlns:a16="http://schemas.microsoft.com/office/drawing/2014/main" id="{7E3958C0-FABA-4A05-A4E7-36F8B5A676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805018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90" name="그림 189">
                  <a:extLst>
                    <a:ext uri="{FF2B5EF4-FFF2-40B4-BE49-F238E27FC236}">
                      <a16:creationId xmlns:a16="http://schemas.microsoft.com/office/drawing/2014/main" id="{FC96D249-B75D-4852-8458-71FAF85884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338632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202" name="그림 201">
                  <a:extLst>
                    <a:ext uri="{FF2B5EF4-FFF2-40B4-BE49-F238E27FC236}">
                      <a16:creationId xmlns:a16="http://schemas.microsoft.com/office/drawing/2014/main" id="{27B3C2D1-3DC6-4550-9FB3-37E93E8F62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870850"/>
                  <a:ext cx="828000" cy="82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4A0109A9-5DD7-40DF-9D62-7D2AFA7BCFA0}"/>
                </a:ext>
              </a:extLst>
            </p:cNvPr>
            <p:cNvGrpSpPr/>
            <p:nvPr/>
          </p:nvGrpSpPr>
          <p:grpSpPr>
            <a:xfrm>
              <a:off x="8691191" y="1939804"/>
              <a:ext cx="1032543" cy="4343006"/>
              <a:chOff x="2637382" y="1939804"/>
              <a:chExt cx="1032543" cy="4343006"/>
            </a:xfrm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2465E3F1-7959-4CE0-8B19-124DD8B97A99}"/>
                  </a:ext>
                </a:extLst>
              </p:cNvPr>
              <p:cNvSpPr/>
              <p:nvPr/>
            </p:nvSpPr>
            <p:spPr>
              <a:xfrm>
                <a:off x="2637382" y="5902684"/>
                <a:ext cx="1032543" cy="38012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2020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년</a:t>
                </a:r>
                <a:endPara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40139093-9E90-4A99-A993-5390ADA57663}"/>
                  </a:ext>
                </a:extLst>
              </p:cNvPr>
              <p:cNvGrpSpPr/>
              <p:nvPr/>
            </p:nvGrpSpPr>
            <p:grpSpPr>
              <a:xfrm>
                <a:off x="2727024" y="1939804"/>
                <a:ext cx="828000" cy="4082570"/>
                <a:chOff x="2727024" y="1939804"/>
                <a:chExt cx="828000" cy="4082570"/>
              </a:xfrm>
            </p:grpSpPr>
            <p:pic>
              <p:nvPicPr>
                <p:cNvPr id="206" name="그림 205">
                  <a:extLst>
                    <a:ext uri="{FF2B5EF4-FFF2-40B4-BE49-F238E27FC236}">
                      <a16:creationId xmlns:a16="http://schemas.microsoft.com/office/drawing/2014/main" id="{DE40611D-AB6F-4C9C-BEE1-B17B7E312D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5194374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209" name="그림 208">
                  <a:extLst>
                    <a:ext uri="{FF2B5EF4-FFF2-40B4-BE49-F238E27FC236}">
                      <a16:creationId xmlns:a16="http://schemas.microsoft.com/office/drawing/2014/main" id="{4FB697FF-F493-4EF7-8611-B79A242101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724540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210" name="그림 209">
                  <a:extLst>
                    <a:ext uri="{FF2B5EF4-FFF2-40B4-BE49-F238E27FC236}">
                      <a16:creationId xmlns:a16="http://schemas.microsoft.com/office/drawing/2014/main" id="{2068EF3B-E4D9-4BC7-9E5C-CAB8A1F11F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4272201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211" name="그림 210">
                  <a:extLst>
                    <a:ext uri="{FF2B5EF4-FFF2-40B4-BE49-F238E27FC236}">
                      <a16:creationId xmlns:a16="http://schemas.microsoft.com/office/drawing/2014/main" id="{D5D915FD-6CC4-453A-81DB-22F8268B6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805018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212" name="그림 211">
                  <a:extLst>
                    <a:ext uri="{FF2B5EF4-FFF2-40B4-BE49-F238E27FC236}">
                      <a16:creationId xmlns:a16="http://schemas.microsoft.com/office/drawing/2014/main" id="{2AD285DB-DDEB-4A6A-A0B0-24B0CD5F49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3338632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213" name="그림 212">
                  <a:extLst>
                    <a:ext uri="{FF2B5EF4-FFF2-40B4-BE49-F238E27FC236}">
                      <a16:creationId xmlns:a16="http://schemas.microsoft.com/office/drawing/2014/main" id="{B755FAAE-E35E-4812-981E-F1AA1ACE9F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870850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214" name="그림 213">
                  <a:extLst>
                    <a:ext uri="{FF2B5EF4-FFF2-40B4-BE49-F238E27FC236}">
                      <a16:creationId xmlns:a16="http://schemas.microsoft.com/office/drawing/2014/main" id="{1EDC856C-5045-4AFC-AD93-C0AAB74845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2415663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215" name="그림 214">
                  <a:extLst>
                    <a:ext uri="{FF2B5EF4-FFF2-40B4-BE49-F238E27FC236}">
                      <a16:creationId xmlns:a16="http://schemas.microsoft.com/office/drawing/2014/main" id="{D7C2D652-5873-49D6-AB6F-BB8C0C88A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700000">
                  <a:off x="2727024" y="1939804"/>
                  <a:ext cx="828000" cy="82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8D073A26-081E-41AB-9857-633ACC11BD05}"/>
              </a:ext>
            </a:extLst>
          </p:cNvPr>
          <p:cNvSpPr/>
          <p:nvPr/>
        </p:nvSpPr>
        <p:spPr>
          <a:xfrm>
            <a:off x="2092039" y="5165158"/>
            <a:ext cx="1170970" cy="28275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7000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4F7FF358-D382-4070-BC35-9FDF289596A6}"/>
              </a:ext>
            </a:extLst>
          </p:cNvPr>
          <p:cNvSpPr/>
          <p:nvPr/>
        </p:nvSpPr>
        <p:spPr>
          <a:xfrm>
            <a:off x="3380130" y="4707076"/>
            <a:ext cx="1170970" cy="28275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3000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9" name="사각형: 둥근 모서리 218">
            <a:extLst>
              <a:ext uri="{FF2B5EF4-FFF2-40B4-BE49-F238E27FC236}">
                <a16:creationId xmlns:a16="http://schemas.microsoft.com/office/drawing/2014/main" id="{3EE59D48-78AA-41F8-B8EB-E501F5BF3E8E}"/>
              </a:ext>
            </a:extLst>
          </p:cNvPr>
          <p:cNvSpPr/>
          <p:nvPr/>
        </p:nvSpPr>
        <p:spPr>
          <a:xfrm>
            <a:off x="4590892" y="4237248"/>
            <a:ext cx="1170970" cy="28275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9000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F953FE6D-E194-48B9-8612-425492FA51A1}"/>
              </a:ext>
            </a:extLst>
          </p:cNvPr>
          <p:cNvSpPr/>
          <p:nvPr/>
        </p:nvSpPr>
        <p:spPr>
          <a:xfrm>
            <a:off x="5851231" y="3799372"/>
            <a:ext cx="1170970" cy="28275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6500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73669FAC-9EC6-498D-9AD2-8D0C5039EEEE}"/>
              </a:ext>
            </a:extLst>
          </p:cNvPr>
          <p:cNvSpPr/>
          <p:nvPr/>
        </p:nvSpPr>
        <p:spPr>
          <a:xfrm>
            <a:off x="7042983" y="2864337"/>
            <a:ext cx="1170970" cy="28275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6000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00E4A814-C9C6-4914-9604-2A7B8248546D}"/>
              </a:ext>
            </a:extLst>
          </p:cNvPr>
          <p:cNvSpPr/>
          <p:nvPr/>
        </p:nvSpPr>
        <p:spPr>
          <a:xfrm>
            <a:off x="8247443" y="1960364"/>
            <a:ext cx="1170970" cy="28275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8000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억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B4BA7BB-D44A-49FF-9A2E-65D89E8CA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17" y="1897714"/>
            <a:ext cx="1301161" cy="130116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D0707D8-BCA0-4E1C-B5A6-C3ED4A650EA1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배경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FDCBDB-28E4-4F18-9EA5-663140A23B21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04F9E-78EC-460B-A5A2-1E6880FB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57FE82-FE29-46C2-B5C1-E20A637295EE}"/>
              </a:ext>
            </a:extLst>
          </p:cNvPr>
          <p:cNvSpPr txBox="1"/>
          <p:nvPr/>
        </p:nvSpPr>
        <p:spPr>
          <a:xfrm>
            <a:off x="3380627" y="3321922"/>
            <a:ext cx="54307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그런데</a:t>
            </a:r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en-US" altLang="ko-KR" sz="3600" dirty="0">
              <a:solidFill>
                <a:schemeClr val="accent2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7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58EDCD-836B-4A85-B3CB-8F4330BE566C}"/>
              </a:ext>
            </a:extLst>
          </p:cNvPr>
          <p:cNvSpPr txBox="1"/>
          <p:nvPr/>
        </p:nvSpPr>
        <p:spPr>
          <a:xfrm>
            <a:off x="-201947" y="6583943"/>
            <a:ext cx="1826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농림축산검역본부</a:t>
            </a:r>
            <a:endParaRPr lang="ko-KR" altLang="en-US" sz="11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AD3207-7C5A-46E3-94BA-D7FAA04F6B0C}"/>
              </a:ext>
            </a:extLst>
          </p:cNvPr>
          <p:cNvGrpSpPr/>
          <p:nvPr/>
        </p:nvGrpSpPr>
        <p:grpSpPr>
          <a:xfrm>
            <a:off x="2423291" y="1900270"/>
            <a:ext cx="7345418" cy="4398930"/>
            <a:chOff x="2423291" y="1900270"/>
            <a:chExt cx="7345418" cy="439893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09700D-4820-4ED8-A75D-2D055115A407}"/>
                </a:ext>
              </a:extLst>
            </p:cNvPr>
            <p:cNvGrpSpPr/>
            <p:nvPr/>
          </p:nvGrpSpPr>
          <p:grpSpPr>
            <a:xfrm>
              <a:off x="2423291" y="1900270"/>
              <a:ext cx="7345418" cy="4398930"/>
              <a:chOff x="2278237" y="1900270"/>
              <a:chExt cx="7345418" cy="439893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A32A5BC-6E91-4C3D-A348-A8C664BBF704}"/>
                  </a:ext>
                </a:extLst>
              </p:cNvPr>
              <p:cNvGrpSpPr/>
              <p:nvPr/>
            </p:nvGrpSpPr>
            <p:grpSpPr>
              <a:xfrm>
                <a:off x="2371998" y="4701481"/>
                <a:ext cx="875502" cy="1195401"/>
                <a:chOff x="2577819" y="4260514"/>
                <a:chExt cx="875502" cy="1195401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ED1A5349-E30F-48C3-80F8-82F7D4BA4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8299" y="4260514"/>
                  <a:ext cx="845022" cy="772156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2E2B642-0E4E-4ADF-8EF6-22C86530CB52}"/>
                    </a:ext>
                  </a:extLst>
                </p:cNvPr>
                <p:cNvSpPr/>
                <p:nvPr/>
              </p:nvSpPr>
              <p:spPr>
                <a:xfrm>
                  <a:off x="2577819" y="4964410"/>
                  <a:ext cx="845022" cy="49150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BB6B3E27-86C1-4ED4-BF8B-48A7C3FCD64E}"/>
                  </a:ext>
                </a:extLst>
              </p:cNvPr>
              <p:cNvGrpSpPr/>
              <p:nvPr/>
            </p:nvGrpSpPr>
            <p:grpSpPr>
              <a:xfrm>
                <a:off x="3912651" y="4506634"/>
                <a:ext cx="875502" cy="1390247"/>
                <a:chOff x="2577819" y="4387838"/>
                <a:chExt cx="875502" cy="1390247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C8E56D90-0818-4376-BF93-90C236F702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8299" y="4387838"/>
                  <a:ext cx="845022" cy="772156"/>
                </a:xfrm>
                <a:prstGeom prst="rect">
                  <a:avLst/>
                </a:prstGeom>
              </p:spPr>
            </p:pic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AD38D244-755E-494C-87D7-764D89B10C17}"/>
                    </a:ext>
                  </a:extLst>
                </p:cNvPr>
                <p:cNvSpPr/>
                <p:nvPr/>
              </p:nvSpPr>
              <p:spPr>
                <a:xfrm>
                  <a:off x="2577819" y="5091472"/>
                  <a:ext cx="845022" cy="686613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F2959B8-E587-4638-9624-1570C48B3B69}"/>
                  </a:ext>
                </a:extLst>
              </p:cNvPr>
              <p:cNvGrpSpPr/>
              <p:nvPr/>
            </p:nvGrpSpPr>
            <p:grpSpPr>
              <a:xfrm>
                <a:off x="5453304" y="4034909"/>
                <a:ext cx="875502" cy="1861972"/>
                <a:chOff x="2577819" y="4399415"/>
                <a:chExt cx="875502" cy="1861972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05373856-8B78-4E8B-BF71-E51B1FC27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8299" y="4399415"/>
                  <a:ext cx="845022" cy="772156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5514A3E-0053-4B1C-9665-177BD11ABE60}"/>
                    </a:ext>
                  </a:extLst>
                </p:cNvPr>
                <p:cNvSpPr/>
                <p:nvPr/>
              </p:nvSpPr>
              <p:spPr>
                <a:xfrm>
                  <a:off x="2577819" y="5097786"/>
                  <a:ext cx="845022" cy="116360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369AC144-6DB6-4CE7-B134-D2CDCA8E2F80}"/>
                  </a:ext>
                </a:extLst>
              </p:cNvPr>
              <p:cNvGrpSpPr/>
              <p:nvPr/>
            </p:nvGrpSpPr>
            <p:grpSpPr>
              <a:xfrm>
                <a:off x="6993957" y="3500696"/>
                <a:ext cx="875502" cy="2396185"/>
                <a:chOff x="2577819" y="4503582"/>
                <a:chExt cx="875502" cy="2396185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3994EB82-F867-4F56-A8F9-7D5803C57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8299" y="4503582"/>
                  <a:ext cx="845022" cy="772156"/>
                </a:xfrm>
                <a:prstGeom prst="rect">
                  <a:avLst/>
                </a:prstGeom>
              </p:spPr>
            </p:pic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478EC0B-0C19-4DD4-94CF-15E9D62A0299}"/>
                    </a:ext>
                  </a:extLst>
                </p:cNvPr>
                <p:cNvSpPr/>
                <p:nvPr/>
              </p:nvSpPr>
              <p:spPr>
                <a:xfrm>
                  <a:off x="2577819" y="5209977"/>
                  <a:ext cx="845022" cy="168979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7D3B0B4-63DD-4D50-AA81-15EB67D4E3AA}"/>
                  </a:ext>
                </a:extLst>
              </p:cNvPr>
              <p:cNvSpPr/>
              <p:nvPr/>
            </p:nvSpPr>
            <p:spPr>
              <a:xfrm>
                <a:off x="8534609" y="3024211"/>
                <a:ext cx="845022" cy="28726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3D51B6DE-BBCA-4647-AE8B-0793E2CFE3EC}"/>
                  </a:ext>
                </a:extLst>
              </p:cNvPr>
              <p:cNvSpPr/>
              <p:nvPr/>
            </p:nvSpPr>
            <p:spPr>
              <a:xfrm>
                <a:off x="2278237" y="5919074"/>
                <a:ext cx="1032543" cy="380126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2014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년</a:t>
                </a:r>
                <a:endPara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A46693C-2E50-48DA-B59D-5146EA815D84}"/>
                  </a:ext>
                </a:extLst>
              </p:cNvPr>
              <p:cNvSpPr/>
              <p:nvPr/>
            </p:nvSpPr>
            <p:spPr>
              <a:xfrm>
                <a:off x="3818890" y="5919074"/>
                <a:ext cx="1032543" cy="380126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2015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년</a:t>
                </a:r>
                <a:endPara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C2279663-63B8-4159-A1E8-8D9CE7E99921}"/>
                  </a:ext>
                </a:extLst>
              </p:cNvPr>
              <p:cNvSpPr/>
              <p:nvPr/>
            </p:nvSpPr>
            <p:spPr>
              <a:xfrm>
                <a:off x="5359543" y="5919074"/>
                <a:ext cx="1032543" cy="380126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2016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년</a:t>
                </a:r>
                <a:endPara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7A1B9DF2-184D-4040-982A-0075FE006742}"/>
                  </a:ext>
                </a:extLst>
              </p:cNvPr>
              <p:cNvSpPr/>
              <p:nvPr/>
            </p:nvSpPr>
            <p:spPr>
              <a:xfrm>
                <a:off x="6900196" y="5919074"/>
                <a:ext cx="1032543" cy="380126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2017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년</a:t>
                </a:r>
                <a:endPara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01214321-E502-4544-9BD7-EC11C8078DC9}"/>
                  </a:ext>
                </a:extLst>
              </p:cNvPr>
              <p:cNvSpPr/>
              <p:nvPr/>
            </p:nvSpPr>
            <p:spPr>
              <a:xfrm>
                <a:off x="8440848" y="5919074"/>
                <a:ext cx="1032543" cy="38012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2018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년</a:t>
                </a:r>
                <a:endPara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137D04-1581-43B6-844B-957FDEA25141}"/>
                  </a:ext>
                </a:extLst>
              </p:cNvPr>
              <p:cNvSpPr txBox="1"/>
              <p:nvPr/>
            </p:nvSpPr>
            <p:spPr>
              <a:xfrm>
                <a:off x="2296097" y="4394727"/>
                <a:ext cx="10325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8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만</a:t>
                </a:r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천</a:t>
                </a:r>
                <a:endPara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469ECC-D9EC-45AC-8258-4FF844EA5E62}"/>
                  </a:ext>
                </a:extLst>
              </p:cNvPr>
              <p:cNvSpPr txBox="1"/>
              <p:nvPr/>
            </p:nvSpPr>
            <p:spPr>
              <a:xfrm>
                <a:off x="3818890" y="4207091"/>
                <a:ext cx="10325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8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만</a:t>
                </a:r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천</a:t>
                </a:r>
                <a:endPara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E9E8BA-3CDB-455F-BD9C-721CFA8BD553}"/>
                  </a:ext>
                </a:extLst>
              </p:cNvPr>
              <p:cNvSpPr txBox="1"/>
              <p:nvPr/>
            </p:nvSpPr>
            <p:spPr>
              <a:xfrm>
                <a:off x="5359542" y="3700508"/>
                <a:ext cx="10325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8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만</a:t>
                </a:r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9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천</a:t>
                </a:r>
                <a:endPara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5C0DC5-F307-4EFE-9279-A8208D4F2BCD}"/>
                  </a:ext>
                </a:extLst>
              </p:cNvPr>
              <p:cNvSpPr txBox="1"/>
              <p:nvPr/>
            </p:nvSpPr>
            <p:spPr>
              <a:xfrm>
                <a:off x="6900196" y="3205235"/>
                <a:ext cx="10325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10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만</a:t>
                </a:r>
                <a:r>
                  <a:rPr lang="en-US" altLang="ko-K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</a:t>
                </a:r>
                <a:r>
                  <a:rPr lang="ko-KR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천</a:t>
                </a:r>
                <a:endPara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C98AFE-695D-4B31-995D-E2A0E42FF485}"/>
                  </a:ext>
                </a:extLst>
              </p:cNvPr>
              <p:cNvSpPr txBox="1"/>
              <p:nvPr/>
            </p:nvSpPr>
            <p:spPr>
              <a:xfrm>
                <a:off x="8290582" y="1900270"/>
                <a:ext cx="1333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300" dirty="0">
                    <a:solidFill>
                      <a:schemeClr val="accent2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12</a:t>
                </a:r>
                <a:r>
                  <a:rPr lang="ko-KR" altLang="en-US" sz="2300" dirty="0">
                    <a:solidFill>
                      <a:schemeClr val="accent2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만</a:t>
                </a:r>
                <a:r>
                  <a:rPr lang="en-US" altLang="ko-KR" sz="2300" dirty="0">
                    <a:solidFill>
                      <a:schemeClr val="accent2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  <a:r>
                  <a:rPr lang="ko-KR" altLang="en-US" sz="2300" dirty="0">
                    <a:solidFill>
                      <a:schemeClr val="accent2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천</a:t>
                </a:r>
                <a:endParaRPr lang="en-US" altLang="ko-KR" sz="2300" dirty="0">
                  <a:solidFill>
                    <a:schemeClr val="accent2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A2E88C-5756-4504-AE9F-30C1098835E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108" y="2319476"/>
              <a:ext cx="846000" cy="77400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636A25-D256-4161-8784-6E0463542184}"/>
              </a:ext>
            </a:extLst>
          </p:cNvPr>
          <p:cNvGrpSpPr/>
          <p:nvPr/>
        </p:nvGrpSpPr>
        <p:grpSpPr>
          <a:xfrm>
            <a:off x="3699545" y="1467418"/>
            <a:ext cx="4792911" cy="677108"/>
            <a:chOff x="3699545" y="1467418"/>
            <a:chExt cx="4792911" cy="6771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ADD24-9896-42BD-A1B9-11765B670F53}"/>
                </a:ext>
              </a:extLst>
            </p:cNvPr>
            <p:cNvSpPr txBox="1"/>
            <p:nvPr/>
          </p:nvSpPr>
          <p:spPr>
            <a:xfrm>
              <a:off x="3699545" y="1467418"/>
              <a:ext cx="479291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국내 발생 유기동물 수 추이</a:t>
              </a:r>
              <a:endParaRPr lang="en-US" altLang="ko-KR" sz="2400" dirty="0">
                <a:solidFill>
                  <a:srgbClr val="629BA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                  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2014~2018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년 기준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단위 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마리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9CC348D-0199-4120-A376-8580DD70D03D}"/>
                </a:ext>
              </a:extLst>
            </p:cNvPr>
            <p:cNvGrpSpPr/>
            <p:nvPr/>
          </p:nvGrpSpPr>
          <p:grpSpPr>
            <a:xfrm>
              <a:off x="3838048" y="1582159"/>
              <a:ext cx="317394" cy="278804"/>
              <a:chOff x="6722237" y="771019"/>
              <a:chExt cx="2822052" cy="2478934"/>
            </a:xfrm>
            <a:solidFill>
              <a:srgbClr val="629BA6"/>
            </a:solidFill>
          </p:grpSpPr>
          <p:sp>
            <p:nvSpPr>
              <p:cNvPr id="52" name="하트 51">
                <a:extLst>
                  <a:ext uri="{FF2B5EF4-FFF2-40B4-BE49-F238E27FC236}">
                    <a16:creationId xmlns:a16="http://schemas.microsoft.com/office/drawing/2014/main" id="{84B15606-C4A7-407A-BEB5-3EB2EDB93426}"/>
                  </a:ext>
                </a:extLst>
              </p:cNvPr>
              <p:cNvSpPr/>
              <p:nvPr/>
            </p:nvSpPr>
            <p:spPr>
              <a:xfrm>
                <a:off x="7365365" y="1878353"/>
                <a:ext cx="1534371" cy="1371600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B102DE18-0E72-448D-8451-FE7EABAAFEFE}"/>
                  </a:ext>
                </a:extLst>
              </p:cNvPr>
              <p:cNvSpPr/>
              <p:nvPr/>
            </p:nvSpPr>
            <p:spPr>
              <a:xfrm rot="781372">
                <a:off x="8988966" y="1407610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BD13B84D-D42F-4CB3-8F5B-9B7AF3BC1F10}"/>
                  </a:ext>
                </a:extLst>
              </p:cNvPr>
              <p:cNvSpPr/>
              <p:nvPr/>
            </p:nvSpPr>
            <p:spPr>
              <a:xfrm rot="781372">
                <a:off x="8219471" y="771019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C2E2E58E-CE16-4F78-B1C7-88E76C252DC4}"/>
                  </a:ext>
                </a:extLst>
              </p:cNvPr>
              <p:cNvSpPr/>
              <p:nvPr/>
            </p:nvSpPr>
            <p:spPr>
              <a:xfrm rot="20818628" flipH="1">
                <a:off x="6722237" y="1407611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44210D01-6D9D-4B67-B669-E87F26F3FF37}"/>
                  </a:ext>
                </a:extLst>
              </p:cNvPr>
              <p:cNvSpPr/>
              <p:nvPr/>
            </p:nvSpPr>
            <p:spPr>
              <a:xfrm rot="20818628" flipH="1">
                <a:off x="7400139" y="801937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507C29E-47D7-463C-B34F-9062BD0EF55F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배경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F12DC4-2EA3-4DCA-8523-EA246AE386EC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069FA-6706-4DA8-952E-088D131D7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5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EB59254-4424-4684-8E7F-580F772771AE}"/>
              </a:ext>
            </a:extLst>
          </p:cNvPr>
          <p:cNvSpPr/>
          <p:nvPr/>
        </p:nvSpPr>
        <p:spPr>
          <a:xfrm>
            <a:off x="2911187" y="2871005"/>
            <a:ext cx="6369627" cy="1087909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Q.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개가 유기되는 이유</a:t>
            </a: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en-US" altLang="ko-KR" sz="3200" i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357D0-FB7C-4D68-9D98-F1ADA588FE9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배경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A4FE5-E6A0-4D84-AAFE-189CF8C52281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89A510-2F46-41C1-B18D-D461DA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A3C5B59-CC96-4250-946B-9693CD6DEE26}"/>
              </a:ext>
            </a:extLst>
          </p:cNvPr>
          <p:cNvGrpSpPr/>
          <p:nvPr/>
        </p:nvGrpSpPr>
        <p:grpSpPr>
          <a:xfrm>
            <a:off x="1337705" y="1275711"/>
            <a:ext cx="9516591" cy="5059249"/>
            <a:chOff x="1283606" y="1223756"/>
            <a:chExt cx="9516591" cy="505924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96F6AF7-AE24-425A-82B0-5E6BEAE59E13}"/>
                </a:ext>
              </a:extLst>
            </p:cNvPr>
            <p:cNvCxnSpPr>
              <a:cxnSpLocks/>
            </p:cNvCxnSpPr>
            <p:nvPr/>
          </p:nvCxnSpPr>
          <p:spPr>
            <a:xfrm rot="3000000">
              <a:off x="7263247" y="1948294"/>
              <a:ext cx="0" cy="1174173"/>
            </a:xfrm>
            <a:prstGeom prst="line">
              <a:avLst/>
            </a:prstGeom>
            <a:ln w="38100">
              <a:solidFill>
                <a:srgbClr val="6AA9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3797D26-9B7F-42FC-9135-0C6FCCA61852}"/>
                </a:ext>
              </a:extLst>
            </p:cNvPr>
            <p:cNvCxnSpPr>
              <a:cxnSpLocks/>
            </p:cNvCxnSpPr>
            <p:nvPr/>
          </p:nvCxnSpPr>
          <p:spPr>
            <a:xfrm rot="18600000" flipH="1">
              <a:off x="4928755" y="1948293"/>
              <a:ext cx="0" cy="1174173"/>
            </a:xfrm>
            <a:prstGeom prst="line">
              <a:avLst/>
            </a:prstGeom>
            <a:ln w="38100">
              <a:solidFill>
                <a:srgbClr val="6AA9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066A262-0F1A-4DE9-B908-1A70B7664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8809" y="3694872"/>
              <a:ext cx="2605191" cy="0"/>
            </a:xfrm>
            <a:prstGeom prst="line">
              <a:avLst/>
            </a:prstGeom>
            <a:ln w="38100">
              <a:solidFill>
                <a:srgbClr val="6AA9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29332CF-EC41-4D2E-8D79-BB24E1A36D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9845" y="3694873"/>
              <a:ext cx="2782694" cy="0"/>
            </a:xfrm>
            <a:prstGeom prst="line">
              <a:avLst/>
            </a:prstGeom>
            <a:ln w="38100">
              <a:solidFill>
                <a:srgbClr val="6AA9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456621E-EF7F-4262-8652-067B1C0364DF}"/>
                </a:ext>
              </a:extLst>
            </p:cNvPr>
            <p:cNvCxnSpPr>
              <a:cxnSpLocks/>
            </p:cNvCxnSpPr>
            <p:nvPr/>
          </p:nvCxnSpPr>
          <p:spPr>
            <a:xfrm rot="18600000" flipH="1">
              <a:off x="7263247" y="4059957"/>
              <a:ext cx="0" cy="1174173"/>
            </a:xfrm>
            <a:prstGeom prst="line">
              <a:avLst/>
            </a:prstGeom>
            <a:ln w="38100">
              <a:solidFill>
                <a:srgbClr val="6AA9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4A37681-4A7B-493B-BEF3-CB44170FA147}"/>
                </a:ext>
              </a:extLst>
            </p:cNvPr>
            <p:cNvCxnSpPr>
              <a:cxnSpLocks/>
            </p:cNvCxnSpPr>
            <p:nvPr/>
          </p:nvCxnSpPr>
          <p:spPr>
            <a:xfrm rot="3000000">
              <a:off x="4928754" y="4059957"/>
              <a:ext cx="0" cy="1174173"/>
            </a:xfrm>
            <a:prstGeom prst="line">
              <a:avLst/>
            </a:prstGeom>
            <a:ln w="38100">
              <a:solidFill>
                <a:srgbClr val="6AA9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65DF90D-CF7B-4814-B250-748F486C1D7F}"/>
                </a:ext>
              </a:extLst>
            </p:cNvPr>
            <p:cNvSpPr/>
            <p:nvPr/>
          </p:nvSpPr>
          <p:spPr>
            <a:xfrm>
              <a:off x="5115453" y="3969152"/>
              <a:ext cx="1961094" cy="747830"/>
            </a:xfrm>
            <a:prstGeom prst="ellipse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0E7F7A-E8E4-4BC6-AFC6-2E2BC2ED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453" y="2448453"/>
              <a:ext cx="1961094" cy="1961094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81E14A5-974F-439F-BBAA-F5B45A192F8A}"/>
                </a:ext>
              </a:extLst>
            </p:cNvPr>
            <p:cNvGrpSpPr/>
            <p:nvPr/>
          </p:nvGrpSpPr>
          <p:grpSpPr>
            <a:xfrm>
              <a:off x="2951084" y="1223756"/>
              <a:ext cx="1620851" cy="1620851"/>
              <a:chOff x="2788772" y="1170292"/>
              <a:chExt cx="1783317" cy="1783317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174527F5-25D5-4B89-846A-17B8BC502B04}"/>
                  </a:ext>
                </a:extLst>
              </p:cNvPr>
              <p:cNvSpPr/>
              <p:nvPr/>
            </p:nvSpPr>
            <p:spPr>
              <a:xfrm>
                <a:off x="2788772" y="1170292"/>
                <a:ext cx="1783317" cy="178331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B838DB3E-B5E6-4605-9235-517FF213B5B3}"/>
                  </a:ext>
                </a:extLst>
              </p:cNvPr>
              <p:cNvSpPr/>
              <p:nvPr/>
            </p:nvSpPr>
            <p:spPr>
              <a:xfrm>
                <a:off x="2925011" y="1306531"/>
                <a:ext cx="1510840" cy="1510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A5D4B99-0704-48C4-B5BA-4D901B89DAFB}"/>
                </a:ext>
              </a:extLst>
            </p:cNvPr>
            <p:cNvGrpSpPr/>
            <p:nvPr/>
          </p:nvGrpSpPr>
          <p:grpSpPr>
            <a:xfrm>
              <a:off x="1283606" y="2864614"/>
              <a:ext cx="1620851" cy="1620851"/>
              <a:chOff x="2788772" y="1170292"/>
              <a:chExt cx="1783317" cy="1783317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E85E5B51-CB5D-4277-A7FA-79E011A715B0}"/>
                  </a:ext>
                </a:extLst>
              </p:cNvPr>
              <p:cNvSpPr/>
              <p:nvPr/>
            </p:nvSpPr>
            <p:spPr>
              <a:xfrm>
                <a:off x="2788772" y="1170292"/>
                <a:ext cx="1783317" cy="178331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568D3C06-01E6-4F76-8A45-54DE29419E9D}"/>
                  </a:ext>
                </a:extLst>
              </p:cNvPr>
              <p:cNvSpPr/>
              <p:nvPr/>
            </p:nvSpPr>
            <p:spPr>
              <a:xfrm>
                <a:off x="2925011" y="1306531"/>
                <a:ext cx="1510840" cy="1510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3F30988-172C-47CD-B348-C8F7B48715E3}"/>
                </a:ext>
              </a:extLst>
            </p:cNvPr>
            <p:cNvGrpSpPr/>
            <p:nvPr/>
          </p:nvGrpSpPr>
          <p:grpSpPr>
            <a:xfrm>
              <a:off x="2951084" y="4662154"/>
              <a:ext cx="1620851" cy="1620851"/>
              <a:chOff x="2788772" y="1170292"/>
              <a:chExt cx="1783317" cy="1783317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30A89A9-721E-4E31-955F-135A59160D36}"/>
                  </a:ext>
                </a:extLst>
              </p:cNvPr>
              <p:cNvSpPr/>
              <p:nvPr/>
            </p:nvSpPr>
            <p:spPr>
              <a:xfrm>
                <a:off x="2788772" y="1170292"/>
                <a:ext cx="1783317" cy="178331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1FA2FB5-1227-4FEA-92B7-E9FD26AFFB4C}"/>
                  </a:ext>
                </a:extLst>
              </p:cNvPr>
              <p:cNvSpPr/>
              <p:nvPr/>
            </p:nvSpPr>
            <p:spPr>
              <a:xfrm>
                <a:off x="2925011" y="1306531"/>
                <a:ext cx="1510840" cy="1510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8B4F229-1045-4EB8-9A5B-7E3572BAAE49}"/>
                </a:ext>
              </a:extLst>
            </p:cNvPr>
            <p:cNvGrpSpPr/>
            <p:nvPr/>
          </p:nvGrpSpPr>
          <p:grpSpPr>
            <a:xfrm>
              <a:off x="7568703" y="1223756"/>
              <a:ext cx="1620851" cy="1620851"/>
              <a:chOff x="2788772" y="1170292"/>
              <a:chExt cx="1783317" cy="1783317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0F553CB-ECCD-45D1-A0C2-4B4AAC6E2AFA}"/>
                  </a:ext>
                </a:extLst>
              </p:cNvPr>
              <p:cNvSpPr/>
              <p:nvPr/>
            </p:nvSpPr>
            <p:spPr>
              <a:xfrm>
                <a:off x="2788772" y="1170292"/>
                <a:ext cx="1783317" cy="178331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3A6B8CCF-5DB3-478F-93F3-88EBDAB48BDD}"/>
                  </a:ext>
                </a:extLst>
              </p:cNvPr>
              <p:cNvSpPr/>
              <p:nvPr/>
            </p:nvSpPr>
            <p:spPr>
              <a:xfrm>
                <a:off x="2925011" y="1306531"/>
                <a:ext cx="1510840" cy="1510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0295367-76FC-46DE-BD7A-27E6D664BCB4}"/>
                </a:ext>
              </a:extLst>
            </p:cNvPr>
            <p:cNvGrpSpPr/>
            <p:nvPr/>
          </p:nvGrpSpPr>
          <p:grpSpPr>
            <a:xfrm>
              <a:off x="9179346" y="2864614"/>
              <a:ext cx="1620851" cy="1620851"/>
              <a:chOff x="2788772" y="1170292"/>
              <a:chExt cx="1783317" cy="1783317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B849A643-35D1-4661-8CF4-EAA50A40A18D}"/>
                  </a:ext>
                </a:extLst>
              </p:cNvPr>
              <p:cNvSpPr/>
              <p:nvPr/>
            </p:nvSpPr>
            <p:spPr>
              <a:xfrm>
                <a:off x="2788772" y="1170292"/>
                <a:ext cx="1783317" cy="178331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2C7270F-8762-403B-8373-B5B94020907C}"/>
                  </a:ext>
                </a:extLst>
              </p:cNvPr>
              <p:cNvSpPr/>
              <p:nvPr/>
            </p:nvSpPr>
            <p:spPr>
              <a:xfrm>
                <a:off x="2925011" y="1306531"/>
                <a:ext cx="1510840" cy="1510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D420BA2-9F38-48D4-903E-1A44B112DEDD}"/>
                </a:ext>
              </a:extLst>
            </p:cNvPr>
            <p:cNvGrpSpPr/>
            <p:nvPr/>
          </p:nvGrpSpPr>
          <p:grpSpPr>
            <a:xfrm>
              <a:off x="7568703" y="4662154"/>
              <a:ext cx="1620851" cy="1620851"/>
              <a:chOff x="2788772" y="1170292"/>
              <a:chExt cx="1783317" cy="1783317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F5995824-8D99-41AD-96A1-4D00FD9205E3}"/>
                  </a:ext>
                </a:extLst>
              </p:cNvPr>
              <p:cNvSpPr/>
              <p:nvPr/>
            </p:nvSpPr>
            <p:spPr>
              <a:xfrm>
                <a:off x="2788772" y="1170292"/>
                <a:ext cx="1783317" cy="178331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817FDBBA-EEDF-47D6-9FA9-4BDBC0924FE8}"/>
                  </a:ext>
                </a:extLst>
              </p:cNvPr>
              <p:cNvSpPr/>
              <p:nvPr/>
            </p:nvSpPr>
            <p:spPr>
              <a:xfrm>
                <a:off x="2925011" y="1306531"/>
                <a:ext cx="1510840" cy="1510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89034B7D-4365-431B-855F-B7BCA2BDF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63" y="1517564"/>
            <a:ext cx="1141150" cy="1119113"/>
          </a:xfrm>
          <a:prstGeom prst="rect">
            <a:avLst/>
          </a:prstGeom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9E3F075-BD30-48BD-9FDD-6EDB85E9C672}"/>
              </a:ext>
            </a:extLst>
          </p:cNvPr>
          <p:cNvSpPr/>
          <p:nvPr/>
        </p:nvSpPr>
        <p:spPr>
          <a:xfrm>
            <a:off x="2930122" y="2629851"/>
            <a:ext cx="1783317" cy="325783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경제적인 부담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431ABC8-E040-4466-AF4F-9AA13EE6EAA4}"/>
              </a:ext>
            </a:extLst>
          </p:cNvPr>
          <p:cNvSpPr/>
          <p:nvPr/>
        </p:nvSpPr>
        <p:spPr>
          <a:xfrm>
            <a:off x="1256471" y="4307432"/>
            <a:ext cx="1783317" cy="325783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파괴적 행동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7256F8A-1471-4188-9BEF-6C860E904D7F}"/>
              </a:ext>
            </a:extLst>
          </p:cNvPr>
          <p:cNvSpPr/>
          <p:nvPr/>
        </p:nvSpPr>
        <p:spPr>
          <a:xfrm>
            <a:off x="2918139" y="6103785"/>
            <a:ext cx="1783317" cy="325783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공격성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87265C6A-2E93-4362-A490-EBEDFCAB34AF}"/>
              </a:ext>
            </a:extLst>
          </p:cNvPr>
          <p:cNvSpPr/>
          <p:nvPr/>
        </p:nvSpPr>
        <p:spPr>
          <a:xfrm>
            <a:off x="7469399" y="2629851"/>
            <a:ext cx="1929752" cy="325783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불복종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잦은 짖음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83DC0FD-3AA4-4E33-8B7D-3D9AE379D637}"/>
              </a:ext>
            </a:extLst>
          </p:cNvPr>
          <p:cNvSpPr/>
          <p:nvPr/>
        </p:nvSpPr>
        <p:spPr>
          <a:xfrm>
            <a:off x="9152212" y="4307432"/>
            <a:ext cx="1783317" cy="325783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개인사정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D57E12D-723B-4106-A321-0101DBFE2B79}"/>
              </a:ext>
            </a:extLst>
          </p:cNvPr>
          <p:cNvSpPr/>
          <p:nvPr/>
        </p:nvSpPr>
        <p:spPr>
          <a:xfrm>
            <a:off x="7535387" y="6103785"/>
            <a:ext cx="1783317" cy="325783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생명 경시 풍조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CD38B55-69E3-475B-974F-C0A1E5984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94" y="3161107"/>
            <a:ext cx="1055173" cy="105517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E8C1A8B-1594-442C-96FA-D95698B693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65" y="4939297"/>
            <a:ext cx="1080391" cy="108039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A939A50-A5E9-4046-B1A6-268FBAF83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54" y="5426183"/>
            <a:ext cx="562460" cy="56246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A6B608C-BD0B-4A1E-979C-E694006E69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04" y="3191979"/>
            <a:ext cx="833823" cy="83382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A73009EC-C444-4452-B199-914C5B6F56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7637">
            <a:off x="9807268" y="3407013"/>
            <a:ext cx="887627" cy="88762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22A1C5C-2ED2-4A7F-8F20-B28C563738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04" y="5031023"/>
            <a:ext cx="976113" cy="97611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D9AD4CC-3C04-4A87-B1AB-0532E7FC67B7}"/>
              </a:ext>
            </a:extLst>
          </p:cNvPr>
          <p:cNvSpPr txBox="1"/>
          <p:nvPr/>
        </p:nvSpPr>
        <p:spPr>
          <a:xfrm>
            <a:off x="3499667" y="3983048"/>
            <a:ext cx="51926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보호자들의 반려동물 이해 부족 </a:t>
            </a:r>
            <a:endParaRPr lang="en-US" altLang="ko-KR" sz="1600" dirty="0">
              <a:solidFill>
                <a:schemeClr val="accent2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EDB531-D5CB-4B76-9C77-58076C6A65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20" y="1447503"/>
            <a:ext cx="1173274" cy="11732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4F3301-DF29-401E-843D-191111EFA34C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배경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708EF9-870C-41CD-A3B4-1F4AC3C62BA2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8C6301-11E4-4C10-B051-2905369AA664}"/>
              </a:ext>
            </a:extLst>
          </p:cNvPr>
          <p:cNvSpPr txBox="1"/>
          <p:nvPr/>
        </p:nvSpPr>
        <p:spPr>
          <a:xfrm>
            <a:off x="3499667" y="3963925"/>
            <a:ext cx="51926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반려견과 공존할 수 있는 방법은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en-US" altLang="ko-KR" sz="1600" dirty="0">
              <a:solidFill>
                <a:schemeClr val="accent2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F0A4B-A2ED-4757-B66C-C069A2FD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8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1850C4-BBE3-4430-868E-C8EB79B6613D}"/>
              </a:ext>
            </a:extLst>
          </p:cNvPr>
          <p:cNvSpPr/>
          <p:nvPr/>
        </p:nvSpPr>
        <p:spPr>
          <a:xfrm>
            <a:off x="0" y="5665304"/>
            <a:ext cx="12192000" cy="1192696"/>
          </a:xfrm>
          <a:prstGeom prst="rect">
            <a:avLst/>
          </a:prstGeom>
          <a:solidFill>
            <a:srgbClr val="6A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2EE4901-5F9E-4CB5-BA8B-EA1BE82DC390}"/>
              </a:ext>
            </a:extLst>
          </p:cNvPr>
          <p:cNvGrpSpPr/>
          <p:nvPr/>
        </p:nvGrpSpPr>
        <p:grpSpPr>
          <a:xfrm>
            <a:off x="7140957" y="2814939"/>
            <a:ext cx="5693338" cy="3539880"/>
            <a:chOff x="7881730" y="3769900"/>
            <a:chExt cx="4016464" cy="249727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A724346-F40C-4F7F-995E-0E2FF293859E}"/>
                </a:ext>
              </a:extLst>
            </p:cNvPr>
            <p:cNvGrpSpPr/>
            <p:nvPr/>
          </p:nvGrpSpPr>
          <p:grpSpPr>
            <a:xfrm>
              <a:off x="7912758" y="3789000"/>
              <a:ext cx="3985436" cy="2478170"/>
              <a:chOff x="9574303" y="699663"/>
              <a:chExt cx="2143776" cy="1333014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EA63739A-A1C3-4DD0-92BD-AEDA4D999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1770" y="699663"/>
                <a:ext cx="1266309" cy="1266309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A4C80CD4-DF48-4AE2-AF76-1CBE9F14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4303" y="1285098"/>
                <a:ext cx="747579" cy="747579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747E27A-C933-4B5B-B03B-DFFFA78AC503}"/>
                </a:ext>
              </a:extLst>
            </p:cNvPr>
            <p:cNvGrpSpPr/>
            <p:nvPr/>
          </p:nvGrpSpPr>
          <p:grpSpPr>
            <a:xfrm>
              <a:off x="7881730" y="3769900"/>
              <a:ext cx="3985436" cy="2478170"/>
              <a:chOff x="9574303" y="699663"/>
              <a:chExt cx="2143776" cy="1333014"/>
            </a:xfrm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00B17A00-08ED-46B2-BB4E-4BA49CF0C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4271" y="1359052"/>
                <a:ext cx="1125481" cy="152398"/>
              </a:xfrm>
              <a:prstGeom prst="line">
                <a:avLst/>
              </a:prstGeom>
              <a:ln>
                <a:solidFill>
                  <a:srgbClr val="6E484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C165153A-5E8F-4E31-A8BD-7E38AC58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1770" y="699663"/>
                <a:ext cx="1266309" cy="1266309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356E1D2-9F7D-4270-9855-71A94787B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4303" y="1285098"/>
                <a:ext cx="747579" cy="747579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D6B12B-89FE-46D4-B3FF-94173D8D3094}"/>
              </a:ext>
            </a:extLst>
          </p:cNvPr>
          <p:cNvGrpSpPr/>
          <p:nvPr/>
        </p:nvGrpSpPr>
        <p:grpSpPr>
          <a:xfrm>
            <a:off x="0" y="2241938"/>
            <a:ext cx="6654903" cy="4466006"/>
            <a:chOff x="104679" y="3327364"/>
            <a:chExt cx="4714599" cy="3163897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7F8400D-B5E2-44E6-8DD2-9C00631F013A}"/>
                </a:ext>
              </a:extLst>
            </p:cNvPr>
            <p:cNvSpPr/>
            <p:nvPr/>
          </p:nvSpPr>
          <p:spPr>
            <a:xfrm>
              <a:off x="614121" y="5927302"/>
              <a:ext cx="866809" cy="330543"/>
            </a:xfrm>
            <a:prstGeom prst="ellipse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53702A9-D83C-46B6-829C-1740CFC957B7}"/>
                </a:ext>
              </a:extLst>
            </p:cNvPr>
            <p:cNvGrpSpPr/>
            <p:nvPr/>
          </p:nvGrpSpPr>
          <p:grpSpPr>
            <a:xfrm>
              <a:off x="104679" y="3327364"/>
              <a:ext cx="4714599" cy="3163897"/>
              <a:chOff x="104679" y="3327364"/>
              <a:chExt cx="4714599" cy="3163897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E97E3A8-1051-4EAE-A35F-ECD258E2C99A}"/>
                  </a:ext>
                </a:extLst>
              </p:cNvPr>
              <p:cNvGrpSpPr/>
              <p:nvPr/>
            </p:nvGrpSpPr>
            <p:grpSpPr>
              <a:xfrm>
                <a:off x="761451" y="3327364"/>
                <a:ext cx="3031435" cy="2665102"/>
                <a:chOff x="759755" y="3737112"/>
                <a:chExt cx="2416387" cy="2267539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56DBD969-33FD-4EED-98D1-F5E3D61D070E}"/>
                    </a:ext>
                  </a:extLst>
                </p:cNvPr>
                <p:cNvSpPr/>
                <p:nvPr/>
              </p:nvSpPr>
              <p:spPr>
                <a:xfrm>
                  <a:off x="1909732" y="5367131"/>
                  <a:ext cx="1266410" cy="606287"/>
                </a:xfrm>
                <a:custGeom>
                  <a:avLst/>
                  <a:gdLst>
                    <a:gd name="connsiteX0" fmla="*/ 0 w 1017932"/>
                    <a:gd name="connsiteY0" fmla="*/ 0 h 606287"/>
                    <a:gd name="connsiteX1" fmla="*/ 1017932 w 1017932"/>
                    <a:gd name="connsiteY1" fmla="*/ 0 h 606287"/>
                    <a:gd name="connsiteX2" fmla="*/ 1017932 w 1017932"/>
                    <a:gd name="connsiteY2" fmla="*/ 606287 h 606287"/>
                    <a:gd name="connsiteX3" fmla="*/ 0 w 1017932"/>
                    <a:gd name="connsiteY3" fmla="*/ 606287 h 606287"/>
                    <a:gd name="connsiteX4" fmla="*/ 0 w 1017932"/>
                    <a:gd name="connsiteY4" fmla="*/ 0 h 606287"/>
                    <a:gd name="connsiteX0" fmla="*/ 0 w 1226654"/>
                    <a:gd name="connsiteY0" fmla="*/ 0 h 606287"/>
                    <a:gd name="connsiteX1" fmla="*/ 1226654 w 1226654"/>
                    <a:gd name="connsiteY1" fmla="*/ 168965 h 606287"/>
                    <a:gd name="connsiteX2" fmla="*/ 1017932 w 1226654"/>
                    <a:gd name="connsiteY2" fmla="*/ 606287 h 606287"/>
                    <a:gd name="connsiteX3" fmla="*/ 0 w 1226654"/>
                    <a:gd name="connsiteY3" fmla="*/ 606287 h 606287"/>
                    <a:gd name="connsiteX4" fmla="*/ 0 w 1226654"/>
                    <a:gd name="connsiteY4" fmla="*/ 0 h 606287"/>
                    <a:gd name="connsiteX0" fmla="*/ 0 w 1266410"/>
                    <a:gd name="connsiteY0" fmla="*/ 0 h 606287"/>
                    <a:gd name="connsiteX1" fmla="*/ 1266410 w 1266410"/>
                    <a:gd name="connsiteY1" fmla="*/ 298173 h 606287"/>
                    <a:gd name="connsiteX2" fmla="*/ 1017932 w 1266410"/>
                    <a:gd name="connsiteY2" fmla="*/ 606287 h 606287"/>
                    <a:gd name="connsiteX3" fmla="*/ 0 w 1266410"/>
                    <a:gd name="connsiteY3" fmla="*/ 606287 h 606287"/>
                    <a:gd name="connsiteX4" fmla="*/ 0 w 1266410"/>
                    <a:gd name="connsiteY4" fmla="*/ 0 h 60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6410" h="606287">
                      <a:moveTo>
                        <a:pt x="0" y="0"/>
                      </a:moveTo>
                      <a:lnTo>
                        <a:pt x="1266410" y="298173"/>
                      </a:lnTo>
                      <a:lnTo>
                        <a:pt x="1017932" y="606287"/>
                      </a:lnTo>
                      <a:lnTo>
                        <a:pt x="0" y="6062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2A9323C7-A3EF-46C4-A11F-FB4D90961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755" y="3737112"/>
                  <a:ext cx="2267539" cy="2267539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EFF5B53-62DC-4BB9-B95F-81588AC23977}"/>
                  </a:ext>
                </a:extLst>
              </p:cNvPr>
              <p:cNvGrpSpPr/>
              <p:nvPr/>
            </p:nvGrpSpPr>
            <p:grpSpPr>
              <a:xfrm>
                <a:off x="3197717" y="4979412"/>
                <a:ext cx="1621561" cy="1511849"/>
                <a:chOff x="2900743" y="5043939"/>
                <a:chExt cx="1621561" cy="1511849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656F6A99-5DB8-4C2F-B780-9CF629A111EA}"/>
                    </a:ext>
                  </a:extLst>
                </p:cNvPr>
                <p:cNvSpPr/>
                <p:nvPr/>
              </p:nvSpPr>
              <p:spPr>
                <a:xfrm>
                  <a:off x="2942778" y="6014590"/>
                  <a:ext cx="1579526" cy="409948"/>
                </a:xfrm>
                <a:prstGeom prst="ellipse">
                  <a:avLst/>
                </a:prstGeom>
                <a:solidFill>
                  <a:schemeClr val="bg1">
                    <a:lumMod val="6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C0DF407F-844B-4FDC-BA6C-5BC47054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0743" y="5043939"/>
                  <a:ext cx="1511849" cy="1511849"/>
                </a:xfrm>
                <a:prstGeom prst="rect">
                  <a:avLst/>
                </a:prstGeom>
              </p:spPr>
            </p:pic>
          </p:grpSp>
          <p:pic>
            <p:nvPicPr>
              <p:cNvPr id="63" name="그림 62" descr="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5595E825-4873-413C-B787-DB5742841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79" y="4460750"/>
                <a:ext cx="1687804" cy="1687804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D5973B-1AEA-494D-A2AF-0C62BD14B516}"/>
              </a:ext>
            </a:extLst>
          </p:cNvPr>
          <p:cNvGrpSpPr/>
          <p:nvPr/>
        </p:nvGrpSpPr>
        <p:grpSpPr>
          <a:xfrm>
            <a:off x="2731778" y="1587655"/>
            <a:ext cx="6728444" cy="1590563"/>
            <a:chOff x="2731778" y="2281077"/>
            <a:chExt cx="6728444" cy="1590563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7FE676B8-487E-4C48-A6B0-646D9BB0AC79}"/>
                </a:ext>
              </a:extLst>
            </p:cNvPr>
            <p:cNvSpPr/>
            <p:nvPr/>
          </p:nvSpPr>
          <p:spPr>
            <a:xfrm>
              <a:off x="2731778" y="2678945"/>
              <a:ext cx="6728444" cy="11926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ko-KR" altLang="en-US" sz="6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사회화 교육</a:t>
              </a:r>
              <a:endParaRPr lang="en-US" altLang="ko-KR" sz="6600" i="1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25C31A-1EE0-4CAD-9A21-57665D5B2912}"/>
                </a:ext>
              </a:extLst>
            </p:cNvPr>
            <p:cNvSpPr txBox="1"/>
            <p:nvPr/>
          </p:nvSpPr>
          <p:spPr>
            <a:xfrm>
              <a:off x="3047172" y="2281077"/>
              <a:ext cx="60976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반려견과 공존할 수 있는 방법</a:t>
              </a:r>
              <a:endPara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A38000-DD41-45B8-A93F-A74C2542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3840C3-D034-46E6-A21E-180FE887C0D7}"/>
              </a:ext>
            </a:extLst>
          </p:cNvPr>
          <p:cNvSpPr txBox="1"/>
          <p:nvPr/>
        </p:nvSpPr>
        <p:spPr>
          <a:xfrm>
            <a:off x="4701039" y="3313190"/>
            <a:ext cx="27899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그래서 우리는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en-US" altLang="ko-KR" sz="1600" dirty="0">
              <a:solidFill>
                <a:schemeClr val="accent2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43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모서리가 접힌 도형 48">
            <a:extLst>
              <a:ext uri="{FF2B5EF4-FFF2-40B4-BE49-F238E27FC236}">
                <a16:creationId xmlns:a16="http://schemas.microsoft.com/office/drawing/2014/main" id="{ECC5486F-DA9E-46CF-9A24-9E208BF7E440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A9D7B6-A472-41B6-9F2C-8A8059935AF9}"/>
              </a:ext>
            </a:extLst>
          </p:cNvPr>
          <p:cNvGrpSpPr/>
          <p:nvPr/>
        </p:nvGrpSpPr>
        <p:grpSpPr>
          <a:xfrm>
            <a:off x="629919" y="1898830"/>
            <a:ext cx="10247129" cy="4019417"/>
            <a:chOff x="251643" y="2220106"/>
            <a:chExt cx="10247129" cy="401941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939BAC8-2B3C-49E0-B302-1E019ECEB4CE}"/>
                </a:ext>
              </a:extLst>
            </p:cNvPr>
            <p:cNvGrpSpPr/>
            <p:nvPr/>
          </p:nvGrpSpPr>
          <p:grpSpPr>
            <a:xfrm>
              <a:off x="251643" y="2220106"/>
              <a:ext cx="4014003" cy="4019417"/>
              <a:chOff x="212350" y="2268158"/>
              <a:chExt cx="4014003" cy="401941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C30FBBD-6BF0-43C5-B7A4-E7B23A810A0A}"/>
                  </a:ext>
                </a:extLst>
              </p:cNvPr>
              <p:cNvGrpSpPr/>
              <p:nvPr/>
            </p:nvGrpSpPr>
            <p:grpSpPr>
              <a:xfrm>
                <a:off x="303040" y="2364262"/>
                <a:ext cx="3923313" cy="3923313"/>
                <a:chOff x="212350" y="2268158"/>
                <a:chExt cx="3923313" cy="3923313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2ED09767-A2C5-4CF8-8E82-E64E0E9E6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350" y="2268158"/>
                  <a:ext cx="3923313" cy="3923313"/>
                </a:xfrm>
                <a:prstGeom prst="rect">
                  <a:avLst/>
                </a:prstGeom>
              </p:spPr>
            </p:pic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A4F59552-A6AE-4915-AA15-7D53AEC5A9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559029" flipV="1">
                  <a:off x="2099634" y="3432317"/>
                  <a:ext cx="1869415" cy="1869415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B975670-0F05-4005-8DF1-A72D185531BA}"/>
                  </a:ext>
                </a:extLst>
              </p:cNvPr>
              <p:cNvGrpSpPr/>
              <p:nvPr/>
            </p:nvGrpSpPr>
            <p:grpSpPr>
              <a:xfrm>
                <a:off x="212350" y="2268158"/>
                <a:ext cx="3923313" cy="3923313"/>
                <a:chOff x="212350" y="2268158"/>
                <a:chExt cx="3923313" cy="392331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8EE72724-D517-4712-B742-1C10B880A8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350" y="2268158"/>
                  <a:ext cx="3923313" cy="3923313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89425F63-D5BC-4D85-9BC0-7E6265A697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559029" flipV="1">
                  <a:off x="2099634" y="3432317"/>
                  <a:ext cx="1869415" cy="1869415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79D2C31-C74F-44F0-9335-A3D66BFAA7F0}"/>
                </a:ext>
              </a:extLst>
            </p:cNvPr>
            <p:cNvSpPr/>
            <p:nvPr/>
          </p:nvSpPr>
          <p:spPr>
            <a:xfrm>
              <a:off x="4006655" y="2598019"/>
              <a:ext cx="6492117" cy="703716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문제 교정 </a:t>
              </a:r>
              <a:r>
                <a:rPr lang="en-US" altLang="ko-KR" sz="2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AI </a:t>
              </a:r>
              <a:r>
                <a:rPr lang="ko-KR" altLang="en-US" sz="2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플랫폼 개발</a:t>
              </a:r>
              <a:endPara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305F425-B5AE-4F78-B85A-D7BBEA717E9E}"/>
                </a:ext>
              </a:extLst>
            </p:cNvPr>
            <p:cNvSpPr txBox="1"/>
            <p:nvPr/>
          </p:nvSpPr>
          <p:spPr>
            <a:xfrm>
              <a:off x="4374880" y="3560609"/>
              <a:ext cx="583717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보호자의 책임감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유대감 향상으로 인한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반려견의 올바른 사회화 형성이 필요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문제적 행동을 보이는 반려견의 행동 특성 기반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반려견의 문제행동을 개선하는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AI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플랫폼 개발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47" name="그림 46" descr="가구, 좌석, 의자이(가) 표시된 사진&#10;&#10;자동 생성된 설명">
            <a:extLst>
              <a:ext uri="{FF2B5EF4-FFF2-40B4-BE49-F238E27FC236}">
                <a16:creationId xmlns:a16="http://schemas.microsoft.com/office/drawing/2014/main" id="{9269B2D4-8664-4FD4-A74C-50BFF0C670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90" y="5017207"/>
            <a:ext cx="1477328" cy="1477328"/>
          </a:xfrm>
          <a:prstGeom prst="rect">
            <a:avLst/>
          </a:prstGeom>
        </p:spPr>
      </p:pic>
      <p:pic>
        <p:nvPicPr>
          <p:cNvPr id="18" name="그림 17" descr="가구, 좌석, 의자이(가) 표시된 사진&#10;&#10;자동 생성된 설명">
            <a:extLst>
              <a:ext uri="{FF2B5EF4-FFF2-40B4-BE49-F238E27FC236}">
                <a16:creationId xmlns:a16="http://schemas.microsoft.com/office/drawing/2014/main" id="{CCD1E0C4-0791-40F1-A26E-F567800DD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17" y="5028505"/>
            <a:ext cx="1477328" cy="14773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6C264F-1226-4134-9308-F7686CF399AC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451CEB-EBCA-4AC5-9EFB-51ADFB4C2344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목표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011921-6723-4392-8A7F-4A9AF769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698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2120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65441895-4606-47F9-A804-6958D5AF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D3BCF-8DCE-4E3A-AE16-398E50C2BA05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01.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개요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7C1955-13FE-4348-90D8-E114C20393DC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53BB00-B5CA-42A5-8412-1564E45BCA26}"/>
              </a:ext>
            </a:extLst>
          </p:cNvPr>
          <p:cNvGrpSpPr/>
          <p:nvPr/>
        </p:nvGrpSpPr>
        <p:grpSpPr>
          <a:xfrm>
            <a:off x="-197244" y="1298280"/>
            <a:ext cx="12586488" cy="5659017"/>
            <a:chOff x="-96454" y="1298280"/>
            <a:chExt cx="12586488" cy="56590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99A4867-19BE-4A0C-B9F6-3D6D4683F974}"/>
                </a:ext>
              </a:extLst>
            </p:cNvPr>
            <p:cNvGrpSpPr/>
            <p:nvPr/>
          </p:nvGrpSpPr>
          <p:grpSpPr>
            <a:xfrm>
              <a:off x="-96454" y="1298280"/>
              <a:ext cx="7690914" cy="5607938"/>
              <a:chOff x="-2614005" y="1180207"/>
              <a:chExt cx="6025679" cy="5202371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C9CC6A3-78B9-43F3-B55F-E5AAA8D16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14005" y="1180207"/>
                <a:ext cx="6025679" cy="5202371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B166AD99-E20F-457F-901E-A96A029A74D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4"/>
              <a:srcRect t="31032" b="18081"/>
              <a:stretch/>
            </p:blipFill>
            <p:spPr>
              <a:xfrm>
                <a:off x="-1260799" y="1729197"/>
                <a:ext cx="3319200" cy="3768778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599D9F1-1BF1-4EF6-855F-DCDBB5CE22E9}"/>
                </a:ext>
              </a:extLst>
            </p:cNvPr>
            <p:cNvGrpSpPr/>
            <p:nvPr/>
          </p:nvGrpSpPr>
          <p:grpSpPr>
            <a:xfrm>
              <a:off x="4729069" y="1298280"/>
              <a:ext cx="7760965" cy="5659017"/>
              <a:chOff x="1408254" y="276375"/>
              <a:chExt cx="9375492" cy="683627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8D649F2-DAFC-4EEC-81A7-5F479C3B31B5}"/>
                  </a:ext>
                </a:extLst>
              </p:cNvPr>
              <p:cNvGrpSpPr/>
              <p:nvPr/>
            </p:nvGrpSpPr>
            <p:grpSpPr>
              <a:xfrm>
                <a:off x="1408254" y="276375"/>
                <a:ext cx="9375492" cy="6836272"/>
                <a:chOff x="-2614005" y="1180207"/>
                <a:chExt cx="6025679" cy="5202371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7E59111A-C339-42DD-9607-C0AC7065F4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614005" y="1180207"/>
                  <a:ext cx="6025679" cy="5202371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502D50FA-6A5F-4724-8E53-0807D6FC7FBE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4"/>
                <a:srcRect t="31032" b="18081"/>
                <a:stretch/>
              </p:blipFill>
              <p:spPr>
                <a:xfrm>
                  <a:off x="-1260799" y="1729197"/>
                  <a:ext cx="3319200" cy="3768778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59A325D-89A5-461E-98B9-717F396790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197"/>
              <a:stretch/>
            </p:blipFill>
            <p:spPr>
              <a:xfrm>
                <a:off x="3523940" y="3429000"/>
                <a:ext cx="5104345" cy="2532793"/>
              </a:xfrm>
              <a:prstGeom prst="rect">
                <a:avLst/>
              </a:prstGeom>
            </p:spPr>
          </p:pic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31C6560-2E21-4E5E-89B1-4022932586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343"/>
              <a:stretch/>
            </p:blipFill>
            <p:spPr>
              <a:xfrm>
                <a:off x="3539089" y="1009359"/>
                <a:ext cx="5104343" cy="24196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3971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모서리가 접힌 도형 52">
            <a:extLst>
              <a:ext uri="{FF2B5EF4-FFF2-40B4-BE49-F238E27FC236}">
                <a16:creationId xmlns:a16="http://schemas.microsoft.com/office/drawing/2014/main" id="{78D4993B-9DD9-4A3E-B946-3835BE36BF4E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83C9D2D-31F3-4C77-81E5-B72D820E50AF}"/>
              </a:ext>
            </a:extLst>
          </p:cNvPr>
          <p:cNvGrpSpPr/>
          <p:nvPr/>
        </p:nvGrpSpPr>
        <p:grpSpPr>
          <a:xfrm>
            <a:off x="3231837" y="1294439"/>
            <a:ext cx="5728327" cy="461665"/>
            <a:chOff x="2764129" y="1492151"/>
            <a:chExt cx="5728327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ADD24-9896-42BD-A1B9-11765B670F53}"/>
                </a:ext>
              </a:extLst>
            </p:cNvPr>
            <p:cNvSpPr txBox="1"/>
            <p:nvPr/>
          </p:nvSpPr>
          <p:spPr>
            <a:xfrm>
              <a:off x="2764129" y="1492151"/>
              <a:ext cx="5728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시스템의 구체적 목표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0F0CBFF-21C2-495A-94EE-D6BD27A9C015}"/>
                </a:ext>
              </a:extLst>
            </p:cNvPr>
            <p:cNvGrpSpPr/>
            <p:nvPr/>
          </p:nvGrpSpPr>
          <p:grpSpPr>
            <a:xfrm>
              <a:off x="3740311" y="1579635"/>
              <a:ext cx="317394" cy="278804"/>
              <a:chOff x="4085940" y="2261329"/>
              <a:chExt cx="317394" cy="278804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A86FC5-4175-4B59-AD2D-43CEEBF1ECB2}"/>
                  </a:ext>
                </a:extLst>
              </p:cNvPr>
              <p:cNvSpPr/>
              <p:nvPr/>
            </p:nvSpPr>
            <p:spPr>
              <a:xfrm rot="781372">
                <a:off x="4340877" y="2332926"/>
                <a:ext cx="62457" cy="78699"/>
              </a:xfrm>
              <a:prstGeom prst="ellipse">
                <a:avLst/>
              </a:prstGeom>
              <a:solidFill>
                <a:srgbClr val="629B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D39C3E4-8C2F-4681-81A6-90A72D9CEA05}"/>
                  </a:ext>
                </a:extLst>
              </p:cNvPr>
              <p:cNvGrpSpPr/>
              <p:nvPr/>
            </p:nvGrpSpPr>
            <p:grpSpPr>
              <a:xfrm>
                <a:off x="4085940" y="2261329"/>
                <a:ext cx="244902" cy="278804"/>
                <a:chOff x="4085940" y="2261329"/>
                <a:chExt cx="244902" cy="278804"/>
              </a:xfrm>
            </p:grpSpPr>
            <p:sp>
              <p:nvSpPr>
                <p:cNvPr id="57" name="하트 56">
                  <a:extLst>
                    <a:ext uri="{FF2B5EF4-FFF2-40B4-BE49-F238E27FC236}">
                      <a16:creationId xmlns:a16="http://schemas.microsoft.com/office/drawing/2014/main" id="{CD298A12-45B1-4CD3-B4BC-382B5304FB0C}"/>
                    </a:ext>
                  </a:extLst>
                </p:cNvPr>
                <p:cNvSpPr/>
                <p:nvPr/>
              </p:nvSpPr>
              <p:spPr>
                <a:xfrm>
                  <a:off x="4158272" y="2385870"/>
                  <a:ext cx="172570" cy="154263"/>
                </a:xfrm>
                <a:prstGeom prst="heart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1BFBB20B-E775-4BC6-8EF2-646D7F462AE3}"/>
                    </a:ext>
                  </a:extLst>
                </p:cNvPr>
                <p:cNvSpPr/>
                <p:nvPr/>
              </p:nvSpPr>
              <p:spPr>
                <a:xfrm rot="781372">
                  <a:off x="4254333" y="2261329"/>
                  <a:ext cx="72758" cy="9506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A04340EA-EE77-4E48-B029-C9B0C563EAD1}"/>
                    </a:ext>
                  </a:extLst>
                </p:cNvPr>
                <p:cNvSpPr/>
                <p:nvPr/>
              </p:nvSpPr>
              <p:spPr>
                <a:xfrm rot="20818628" flipH="1">
                  <a:off x="4085940" y="2332926"/>
                  <a:ext cx="62457" cy="7869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15D853BD-AA55-436A-B290-C18441702CEE}"/>
                    </a:ext>
                  </a:extLst>
                </p:cNvPr>
                <p:cNvSpPr/>
                <p:nvPr/>
              </p:nvSpPr>
              <p:spPr>
                <a:xfrm rot="20818628" flipH="1">
                  <a:off x="4162183" y="2264806"/>
                  <a:ext cx="72758" cy="9506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2BA2D3-E463-4549-A2A4-880FF391F148}"/>
              </a:ext>
            </a:extLst>
          </p:cNvPr>
          <p:cNvGrpSpPr/>
          <p:nvPr/>
        </p:nvGrpSpPr>
        <p:grpSpPr>
          <a:xfrm>
            <a:off x="2239416" y="1950341"/>
            <a:ext cx="7713168" cy="3932744"/>
            <a:chOff x="2239416" y="2308694"/>
            <a:chExt cx="7713168" cy="39327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F17EC59-7343-4722-9784-A582CF9CBAB2}"/>
                </a:ext>
              </a:extLst>
            </p:cNvPr>
            <p:cNvGrpSpPr/>
            <p:nvPr/>
          </p:nvGrpSpPr>
          <p:grpSpPr>
            <a:xfrm>
              <a:off x="2239416" y="2308694"/>
              <a:ext cx="7713168" cy="3932744"/>
              <a:chOff x="1992280" y="2370479"/>
              <a:chExt cx="7713168" cy="3932744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77A6885-E97E-4D80-A20A-0ED4AB56DC89}"/>
                  </a:ext>
                </a:extLst>
              </p:cNvPr>
              <p:cNvGrpSpPr/>
              <p:nvPr/>
            </p:nvGrpSpPr>
            <p:grpSpPr>
              <a:xfrm>
                <a:off x="2378184" y="2370479"/>
                <a:ext cx="2725965" cy="2725965"/>
                <a:chOff x="3419678" y="2631023"/>
                <a:chExt cx="1947452" cy="1947452"/>
              </a:xfrm>
            </p:grpSpPr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547B87B-A05B-4143-84CE-BE8E48E6F70E}"/>
                    </a:ext>
                  </a:extLst>
                </p:cNvPr>
                <p:cNvSpPr/>
                <p:nvPr/>
              </p:nvSpPr>
              <p:spPr>
                <a:xfrm>
                  <a:off x="3419678" y="2631023"/>
                  <a:ext cx="1947452" cy="194745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1474136E-45F2-4796-B351-5AFCBD77AA3B}"/>
                    </a:ext>
                  </a:extLst>
                </p:cNvPr>
                <p:cNvSpPr/>
                <p:nvPr/>
              </p:nvSpPr>
              <p:spPr>
                <a:xfrm>
                  <a:off x="3568456" y="2779801"/>
                  <a:ext cx="1649896" cy="16498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DDCFAC24-BB4E-4B1C-A0BA-8DE66F2B3A4A}"/>
                  </a:ext>
                </a:extLst>
              </p:cNvPr>
              <p:cNvGrpSpPr/>
              <p:nvPr/>
            </p:nvGrpSpPr>
            <p:grpSpPr>
              <a:xfrm>
                <a:off x="6593581" y="2370479"/>
                <a:ext cx="2725965" cy="2725965"/>
                <a:chOff x="3419678" y="2631023"/>
                <a:chExt cx="1947452" cy="1947452"/>
              </a:xfrm>
            </p:grpSpPr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6983EF58-DE2F-438D-9BF2-75B10E36DD0E}"/>
                    </a:ext>
                  </a:extLst>
                </p:cNvPr>
                <p:cNvSpPr/>
                <p:nvPr/>
              </p:nvSpPr>
              <p:spPr>
                <a:xfrm>
                  <a:off x="3419678" y="2631023"/>
                  <a:ext cx="1947452" cy="194745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DBAE66B1-56F8-46C0-9352-E5D3898021E2}"/>
                    </a:ext>
                  </a:extLst>
                </p:cNvPr>
                <p:cNvSpPr/>
                <p:nvPr/>
              </p:nvSpPr>
              <p:spPr>
                <a:xfrm>
                  <a:off x="3568456" y="2779801"/>
                  <a:ext cx="1649896" cy="16498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C1D1ECA2-3C57-4FB7-B9B1-B941A208E4BF}"/>
                  </a:ext>
                </a:extLst>
              </p:cNvPr>
              <p:cNvSpPr/>
              <p:nvPr/>
            </p:nvSpPr>
            <p:spPr>
              <a:xfrm>
                <a:off x="1992280" y="5303054"/>
                <a:ext cx="3497771" cy="1000169"/>
              </a:xfrm>
              <a:prstGeom prst="roundRect">
                <a:avLst>
                  <a:gd name="adj" fmla="val 50000"/>
                </a:avLst>
              </a:prstGeom>
              <a:solidFill>
                <a:srgbClr val="3869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반려견의 행동분석을 통한</a:t>
                </a:r>
                <a:endPara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  <a:p>
                <a:pPr algn="ctr"/>
                <a:r>
                  <a:rPr lang="ko-KR" altLang="en-US" dirty="0" err="1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반려견</a:t>
                </a:r>
                <a:r>
                  <a:rPr lang="ko-KR" altLang="en-US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</a:t>
                </a:r>
                <a:r>
                  <a:rPr lang="en-US" altLang="ko-KR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&amp; </a:t>
                </a:r>
                <a:r>
                  <a:rPr lang="ko-KR" altLang="en-US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보호자의 교육</a:t>
                </a:r>
                <a:endPara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9910AAF5-11F0-4603-AC27-A94DB6BC06E9}"/>
                  </a:ext>
                </a:extLst>
              </p:cNvPr>
              <p:cNvSpPr/>
              <p:nvPr/>
            </p:nvSpPr>
            <p:spPr>
              <a:xfrm>
                <a:off x="6207677" y="5303055"/>
                <a:ext cx="3497771" cy="1000168"/>
              </a:xfrm>
              <a:prstGeom prst="roundRect">
                <a:avLst>
                  <a:gd name="adj" fmla="val 50000"/>
                </a:avLst>
              </a:prstGeom>
              <a:solidFill>
                <a:srgbClr val="3869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유기율</a:t>
                </a:r>
                <a:r>
                  <a:rPr lang="ko-KR" altLang="en-US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감소 </a:t>
                </a:r>
                <a:r>
                  <a:rPr lang="en-US" altLang="ko-KR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&amp;</a:t>
                </a:r>
              </a:p>
              <a:p>
                <a:pPr algn="ctr"/>
                <a:r>
                  <a:rPr lang="ko-KR" altLang="en-US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반려견과 보호자의 </a:t>
                </a:r>
                <a:endPara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건강한 커뮤니케이션</a:t>
                </a:r>
                <a:endPara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E2551D-08A6-4821-8964-74277EC38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407" y="2591649"/>
              <a:ext cx="2011787" cy="2011787"/>
            </a:xfrm>
            <a:prstGeom prst="rect">
              <a:avLst/>
            </a:prstGeom>
          </p:spPr>
        </p:pic>
        <p:pic>
          <p:nvPicPr>
            <p:cNvPr id="14" name="그림 13" descr="텍스트, 장난감, 벡터그래픽, 실루엣이(가) 표시된 사진&#10;&#10;자동 생성된 설명">
              <a:extLst>
                <a:ext uri="{FF2B5EF4-FFF2-40B4-BE49-F238E27FC236}">
                  <a16:creationId xmlns:a16="http://schemas.microsoft.com/office/drawing/2014/main" id="{DB400220-38A9-4590-A032-701FC899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430" y="2749386"/>
              <a:ext cx="1854050" cy="18540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0071234-D7D0-4871-B322-DE954A273EAA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66C673-4652-4EAE-AA22-4DAFE93197EE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목표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6EF41-6CC9-41E6-A30D-FFDD705B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06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0EB24F-35DE-4CA9-BA3A-EB599A0D5C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F05C00-78DE-454B-ADA9-7612D5BD55F6}"/>
              </a:ext>
            </a:extLst>
          </p:cNvPr>
          <p:cNvGrpSpPr/>
          <p:nvPr/>
        </p:nvGrpSpPr>
        <p:grpSpPr>
          <a:xfrm>
            <a:off x="4431230" y="2050295"/>
            <a:ext cx="6533094" cy="3837023"/>
            <a:chOff x="4384931" y="1857185"/>
            <a:chExt cx="6533094" cy="383702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70B36BE-7584-429D-AF51-195FB203AD9D}"/>
                </a:ext>
              </a:extLst>
            </p:cNvPr>
            <p:cNvSpPr/>
            <p:nvPr/>
          </p:nvSpPr>
          <p:spPr>
            <a:xfrm>
              <a:off x="4384931" y="1857185"/>
              <a:ext cx="6492117" cy="703716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  <a:endPara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A193C4-BB59-40D3-B2C1-1920CA6D3A9F}"/>
                </a:ext>
              </a:extLst>
            </p:cNvPr>
            <p:cNvSpPr txBox="1"/>
            <p:nvPr/>
          </p:nvSpPr>
          <p:spPr>
            <a:xfrm>
              <a:off x="5080848" y="2985774"/>
              <a:ext cx="5837177" cy="2708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dirty="0">
                  <a:solidFill>
                    <a:schemeClr val="bg2">
                      <a:lumMod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데이터베이스</a:t>
              </a:r>
              <a:endParaRPr lang="en-US" altLang="ko-KR" sz="26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sz="10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• API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통해 네이버 지식인 데이터를 크롤링하여 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로컬 데이터베이스에 저장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9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2600" dirty="0">
                  <a:solidFill>
                    <a:schemeClr val="bg2">
                      <a:lumMod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Back-End</a:t>
              </a:r>
            </a:p>
            <a:p>
              <a:endParaRPr lang="en-US" altLang="ko-KR" sz="10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• </a:t>
              </a:r>
              <a:r>
                <a:rPr lang="ko-KR" altLang="en-US" sz="2000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챗봇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구현에 필요한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Q&amp;A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9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407052D-C633-4854-BE22-6A524AC34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2" y="1271681"/>
            <a:ext cx="4366240" cy="466693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EE7CE0-D83D-48E6-BB57-42E676E4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0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2716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0EB24F-35DE-4CA9-BA3A-EB599A0D5C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8E8CB1E-BDC5-4070-9296-2A92E24EA142}"/>
              </a:ext>
            </a:extLst>
          </p:cNvPr>
          <p:cNvSpPr/>
          <p:nvPr/>
        </p:nvSpPr>
        <p:spPr>
          <a:xfrm>
            <a:off x="3032044" y="1195707"/>
            <a:ext cx="6492117" cy="561467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기능 명세서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0B249F-DCE6-4CCD-A11E-1EC47E02B24B}"/>
              </a:ext>
            </a:extLst>
          </p:cNvPr>
          <p:cNvGrpSpPr/>
          <p:nvPr/>
        </p:nvGrpSpPr>
        <p:grpSpPr>
          <a:xfrm>
            <a:off x="542328" y="1963307"/>
            <a:ext cx="2626852" cy="4471499"/>
            <a:chOff x="3032044" y="2128749"/>
            <a:chExt cx="2864146" cy="447149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0319CA2-9B49-4C13-BBED-B0DE2D4DDFEF}"/>
                </a:ext>
              </a:extLst>
            </p:cNvPr>
            <p:cNvGrpSpPr/>
            <p:nvPr/>
          </p:nvGrpSpPr>
          <p:grpSpPr>
            <a:xfrm>
              <a:off x="3032044" y="2128749"/>
              <a:ext cx="2864146" cy="4471499"/>
              <a:chOff x="5000263" y="2177841"/>
              <a:chExt cx="2555682" cy="3989926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BA4F598D-88D7-4D6C-8BBF-95B592AC2167}"/>
                  </a:ext>
                </a:extLst>
              </p:cNvPr>
              <p:cNvSpPr/>
              <p:nvPr/>
            </p:nvSpPr>
            <p:spPr>
              <a:xfrm>
                <a:off x="5000263" y="2177841"/>
                <a:ext cx="2555682" cy="3989926"/>
              </a:xfrm>
              <a:prstGeom prst="round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27960F5-C4B5-42F7-BBD7-138473923D76}"/>
                  </a:ext>
                </a:extLst>
              </p:cNvPr>
              <p:cNvSpPr/>
              <p:nvPr/>
            </p:nvSpPr>
            <p:spPr>
              <a:xfrm>
                <a:off x="5140691" y="2662178"/>
                <a:ext cx="2274825" cy="33442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61E4A0-54FB-4137-B02C-11C986BBD683}"/>
                </a:ext>
              </a:extLst>
            </p:cNvPr>
            <p:cNvSpPr txBox="1"/>
            <p:nvPr/>
          </p:nvSpPr>
          <p:spPr>
            <a:xfrm>
              <a:off x="3445545" y="2155287"/>
              <a:ext cx="20371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2">
                      <a:lumMod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Web</a:t>
              </a:r>
              <a:endParaRPr lang="ko-KR" altLang="en-US" sz="2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9456D6F-FC3C-4A62-8350-1E0086367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041668"/>
              </p:ext>
            </p:extLst>
          </p:nvPr>
        </p:nvGraphicFramePr>
        <p:xfrm>
          <a:off x="821739" y="2841707"/>
          <a:ext cx="2067574" cy="819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74">
                  <a:extLst>
                    <a:ext uri="{9D8B030D-6E8A-4147-A177-3AD203B41FA5}">
                      <a16:colId xmlns:a16="http://schemas.microsoft.com/office/drawing/2014/main" val="3251874764"/>
                    </a:ext>
                  </a:extLst>
                </a:gridCol>
              </a:tblGrid>
              <a:tr h="358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접근권한 설정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2230"/>
                  </a:ext>
                </a:extLst>
              </a:tr>
              <a:tr h="422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회원가입</a:t>
                      </a:r>
                      <a:r>
                        <a:rPr lang="en-US" altLang="ko-KR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로그인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9295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ABD1E64-6E41-4093-B4BB-365EA3B07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1582"/>
              </p:ext>
            </p:extLst>
          </p:nvPr>
        </p:nvGraphicFramePr>
        <p:xfrm>
          <a:off x="821739" y="3959576"/>
          <a:ext cx="2067574" cy="819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74">
                  <a:extLst>
                    <a:ext uri="{9D8B030D-6E8A-4147-A177-3AD203B41FA5}">
                      <a16:colId xmlns:a16="http://schemas.microsoft.com/office/drawing/2014/main" val="3251874764"/>
                    </a:ext>
                  </a:extLst>
                </a:gridCol>
              </a:tblGrid>
              <a:tr h="358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수요 예측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2230"/>
                  </a:ext>
                </a:extLst>
              </a:tr>
              <a:tr h="422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상품 추천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92951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ECA31E-4C8C-439A-A16F-639A642FBB01}"/>
              </a:ext>
            </a:extLst>
          </p:cNvPr>
          <p:cNvGrpSpPr/>
          <p:nvPr/>
        </p:nvGrpSpPr>
        <p:grpSpPr>
          <a:xfrm>
            <a:off x="3376899" y="1964798"/>
            <a:ext cx="5438202" cy="4471499"/>
            <a:chOff x="3966554" y="1964798"/>
            <a:chExt cx="5622614" cy="447149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17F4F1D-3A32-4027-99E0-A8D27D9B4E07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86DBC2D-59A0-4D68-8C56-573A3A57ACAF}"/>
                </a:ext>
              </a:extLst>
            </p:cNvPr>
            <p:cNvSpPr/>
            <p:nvPr/>
          </p:nvSpPr>
          <p:spPr>
            <a:xfrm>
              <a:off x="4113558" y="2507593"/>
              <a:ext cx="5304946" cy="3747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A16594-124F-42F8-AB3F-6CAF7051B2B6}"/>
              </a:ext>
            </a:extLst>
          </p:cNvPr>
          <p:cNvSpPr txBox="1"/>
          <p:nvPr/>
        </p:nvSpPr>
        <p:spPr>
          <a:xfrm>
            <a:off x="3976486" y="1991336"/>
            <a:ext cx="42390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Rest API</a:t>
            </a:r>
            <a:endParaRPr lang="ko-KR" altLang="en-US" sz="2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AE1059C-4C32-461B-8602-04B41E6FB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94071"/>
              </p:ext>
            </p:extLst>
          </p:nvPr>
        </p:nvGraphicFramePr>
        <p:xfrm>
          <a:off x="3785102" y="2841707"/>
          <a:ext cx="210804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8047">
                  <a:extLst>
                    <a:ext uri="{9D8B030D-6E8A-4147-A177-3AD203B41FA5}">
                      <a16:colId xmlns:a16="http://schemas.microsoft.com/office/drawing/2014/main" val="3251874764"/>
                    </a:ext>
                  </a:extLst>
                </a:gridCol>
              </a:tblGrid>
              <a:tr h="358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2230"/>
                  </a:ext>
                </a:extLst>
              </a:tr>
              <a:tr h="422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지식인 답변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지식인 질문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9295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7C575B5-86DD-44A2-92D7-DE2A614CF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73519"/>
              </p:ext>
            </p:extLst>
          </p:nvPr>
        </p:nvGraphicFramePr>
        <p:xfrm>
          <a:off x="6265934" y="2841707"/>
          <a:ext cx="2108047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8047">
                  <a:extLst>
                    <a:ext uri="{9D8B030D-6E8A-4147-A177-3AD203B41FA5}">
                      <a16:colId xmlns:a16="http://schemas.microsoft.com/office/drawing/2014/main" val="3251874764"/>
                    </a:ext>
                  </a:extLst>
                </a:gridCol>
              </a:tblGrid>
              <a:tr h="358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전처리</a:t>
                      </a:r>
                      <a:endParaRPr lang="ko-KR" altLang="en-US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2230"/>
                  </a:ext>
                </a:extLst>
              </a:tr>
              <a:tr h="422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데이터 교정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데이터 병합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데이터 정규화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데이터 저장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92951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14FEE76-4704-4C15-9877-D97B201FE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06523"/>
              </p:ext>
            </p:extLst>
          </p:nvPr>
        </p:nvGraphicFramePr>
        <p:xfrm>
          <a:off x="3785102" y="4188817"/>
          <a:ext cx="2108047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8047">
                  <a:extLst>
                    <a:ext uri="{9D8B030D-6E8A-4147-A177-3AD203B41FA5}">
                      <a16:colId xmlns:a16="http://schemas.microsoft.com/office/drawing/2014/main" val="3251874764"/>
                    </a:ext>
                  </a:extLst>
                </a:gridCol>
              </a:tblGrid>
              <a:tr h="358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예측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2230"/>
                  </a:ext>
                </a:extLst>
              </a:tr>
              <a:tr h="422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입력변수 관리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예측 실행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데이터 가공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결과 반환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92951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11CC860-1109-4F5C-8585-1A857E901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54691"/>
              </p:ext>
            </p:extLst>
          </p:nvPr>
        </p:nvGraphicFramePr>
        <p:xfrm>
          <a:off x="6265934" y="4798417"/>
          <a:ext cx="210804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8047">
                  <a:extLst>
                    <a:ext uri="{9D8B030D-6E8A-4147-A177-3AD203B41FA5}">
                      <a16:colId xmlns:a16="http://schemas.microsoft.com/office/drawing/2014/main" val="3251874764"/>
                    </a:ext>
                  </a:extLst>
                </a:gridCol>
              </a:tblGrid>
              <a:tr h="358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모델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2230"/>
                  </a:ext>
                </a:extLst>
              </a:tr>
              <a:tr h="422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모델 </a:t>
                      </a:r>
                      <a:r>
                        <a:rPr lang="en-US" altLang="ko-KR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Load</a:t>
                      </a:r>
                    </a:p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모델 결합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92951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5D53E98B-475F-4A2E-BF5B-8E14D7193FF4}"/>
              </a:ext>
            </a:extLst>
          </p:cNvPr>
          <p:cNvGrpSpPr/>
          <p:nvPr/>
        </p:nvGrpSpPr>
        <p:grpSpPr>
          <a:xfrm>
            <a:off x="9022820" y="1963307"/>
            <a:ext cx="2626852" cy="4471499"/>
            <a:chOff x="3032044" y="2128749"/>
            <a:chExt cx="2864146" cy="447149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0D8B381-A9E4-4CA3-A2EC-5DA08739FABF}"/>
                </a:ext>
              </a:extLst>
            </p:cNvPr>
            <p:cNvGrpSpPr/>
            <p:nvPr/>
          </p:nvGrpSpPr>
          <p:grpSpPr>
            <a:xfrm>
              <a:off x="3032044" y="2128749"/>
              <a:ext cx="2864146" cy="4471499"/>
              <a:chOff x="5000263" y="2177841"/>
              <a:chExt cx="2555682" cy="3989926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36D101CD-FB65-43DE-A095-7F48EF095B52}"/>
                  </a:ext>
                </a:extLst>
              </p:cNvPr>
              <p:cNvSpPr/>
              <p:nvPr/>
            </p:nvSpPr>
            <p:spPr>
              <a:xfrm>
                <a:off x="5000263" y="2177841"/>
                <a:ext cx="2555682" cy="3989926"/>
              </a:xfrm>
              <a:prstGeom prst="round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165F876C-3433-4D7E-88F2-A86FE72733F5}"/>
                  </a:ext>
                </a:extLst>
              </p:cNvPr>
              <p:cNvSpPr/>
              <p:nvPr/>
            </p:nvSpPr>
            <p:spPr>
              <a:xfrm>
                <a:off x="5140691" y="2662178"/>
                <a:ext cx="2274825" cy="33442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6C732F-A3B5-4C4D-AD38-B31E6F4D2053}"/>
                </a:ext>
              </a:extLst>
            </p:cNvPr>
            <p:cNvSpPr txBox="1"/>
            <p:nvPr/>
          </p:nvSpPr>
          <p:spPr>
            <a:xfrm>
              <a:off x="3445545" y="2155287"/>
              <a:ext cx="20371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2">
                      <a:lumMod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Model</a:t>
              </a:r>
              <a:endParaRPr lang="ko-KR" altLang="en-US" sz="2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F6EEE9B8-903C-405C-BF84-7681CD6A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32800"/>
              </p:ext>
            </p:extLst>
          </p:nvPr>
        </p:nvGraphicFramePr>
        <p:xfrm>
          <a:off x="9302231" y="2841707"/>
          <a:ext cx="2067574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74">
                  <a:extLst>
                    <a:ext uri="{9D8B030D-6E8A-4147-A177-3AD203B41FA5}">
                      <a16:colId xmlns:a16="http://schemas.microsoft.com/office/drawing/2014/main" val="3251874764"/>
                    </a:ext>
                  </a:extLst>
                </a:gridCol>
              </a:tblGrid>
              <a:tr h="358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2230"/>
                  </a:ext>
                </a:extLst>
              </a:tr>
              <a:tr h="422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질문 데이터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답변 데이터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광고 데이터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92951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3EF603B-6BD4-4521-BA58-0E6911930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51379"/>
              </p:ext>
            </p:extLst>
          </p:nvPr>
        </p:nvGraphicFramePr>
        <p:xfrm>
          <a:off x="9302231" y="4537088"/>
          <a:ext cx="20675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74">
                  <a:extLst>
                    <a:ext uri="{9D8B030D-6E8A-4147-A177-3AD203B41FA5}">
                      <a16:colId xmlns:a16="http://schemas.microsoft.com/office/drawing/2014/main" val="3251874764"/>
                    </a:ext>
                  </a:extLst>
                </a:gridCol>
              </a:tblGrid>
              <a:tr h="358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모델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2230"/>
                  </a:ext>
                </a:extLst>
              </a:tr>
              <a:tr h="422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TF-IDF</a:t>
                      </a:r>
                    </a:p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Seq2Seq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92951"/>
                  </a:ext>
                </a:extLst>
              </a:tr>
            </a:tbl>
          </a:graphicData>
        </a:graphic>
      </p:graphicFrame>
      <p:pic>
        <p:nvPicPr>
          <p:cNvPr id="47" name="그림 46">
            <a:extLst>
              <a:ext uri="{FF2B5EF4-FFF2-40B4-BE49-F238E27FC236}">
                <a16:creationId xmlns:a16="http://schemas.microsoft.com/office/drawing/2014/main" id="{FE6CBCA9-D1BD-4273-97E2-AC90C0F78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966205" y="3870837"/>
            <a:ext cx="623420" cy="56146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A0B8EF4-403E-4E8B-A431-D5EFDEEFF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670597" y="3870837"/>
            <a:ext cx="623420" cy="561467"/>
          </a:xfrm>
          <a:prstGeom prst="rect">
            <a:avLst/>
          </a:prstGeom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90EB7E9F-B667-4770-B924-929E26AF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931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83C9D2D-31F3-4C77-81E5-B72D820E50AF}"/>
              </a:ext>
            </a:extLst>
          </p:cNvPr>
          <p:cNvGrpSpPr/>
          <p:nvPr/>
        </p:nvGrpSpPr>
        <p:grpSpPr>
          <a:xfrm>
            <a:off x="4924608" y="1331341"/>
            <a:ext cx="2342784" cy="461665"/>
            <a:chOff x="3740311" y="1470237"/>
            <a:chExt cx="2342784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ADD24-9896-42BD-A1B9-11765B670F53}"/>
                </a:ext>
              </a:extLst>
            </p:cNvPr>
            <p:cNvSpPr txBox="1"/>
            <p:nvPr/>
          </p:nvSpPr>
          <p:spPr>
            <a:xfrm>
              <a:off x="3929689" y="1470237"/>
              <a:ext cx="2153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About us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0F0CBFF-21C2-495A-94EE-D6BD27A9C015}"/>
                </a:ext>
              </a:extLst>
            </p:cNvPr>
            <p:cNvGrpSpPr/>
            <p:nvPr/>
          </p:nvGrpSpPr>
          <p:grpSpPr>
            <a:xfrm>
              <a:off x="3740311" y="1579635"/>
              <a:ext cx="317394" cy="278804"/>
              <a:chOff x="4085940" y="2261329"/>
              <a:chExt cx="317394" cy="278804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A86FC5-4175-4B59-AD2D-43CEEBF1ECB2}"/>
                  </a:ext>
                </a:extLst>
              </p:cNvPr>
              <p:cNvSpPr/>
              <p:nvPr/>
            </p:nvSpPr>
            <p:spPr>
              <a:xfrm rot="781372">
                <a:off x="4340877" y="2332926"/>
                <a:ext cx="62457" cy="78699"/>
              </a:xfrm>
              <a:prstGeom prst="ellipse">
                <a:avLst/>
              </a:prstGeom>
              <a:solidFill>
                <a:srgbClr val="629B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D39C3E4-8C2F-4681-81A6-90A72D9CEA05}"/>
                  </a:ext>
                </a:extLst>
              </p:cNvPr>
              <p:cNvGrpSpPr/>
              <p:nvPr/>
            </p:nvGrpSpPr>
            <p:grpSpPr>
              <a:xfrm>
                <a:off x="4085940" y="2261329"/>
                <a:ext cx="244902" cy="278804"/>
                <a:chOff x="4085940" y="2261329"/>
                <a:chExt cx="244902" cy="278804"/>
              </a:xfrm>
            </p:grpSpPr>
            <p:sp>
              <p:nvSpPr>
                <p:cNvPr id="57" name="하트 56">
                  <a:extLst>
                    <a:ext uri="{FF2B5EF4-FFF2-40B4-BE49-F238E27FC236}">
                      <a16:creationId xmlns:a16="http://schemas.microsoft.com/office/drawing/2014/main" id="{CD298A12-45B1-4CD3-B4BC-382B5304FB0C}"/>
                    </a:ext>
                  </a:extLst>
                </p:cNvPr>
                <p:cNvSpPr/>
                <p:nvPr/>
              </p:nvSpPr>
              <p:spPr>
                <a:xfrm>
                  <a:off x="4158272" y="2385870"/>
                  <a:ext cx="172570" cy="154263"/>
                </a:xfrm>
                <a:prstGeom prst="heart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1BFBB20B-E775-4BC6-8EF2-646D7F462AE3}"/>
                    </a:ext>
                  </a:extLst>
                </p:cNvPr>
                <p:cNvSpPr/>
                <p:nvPr/>
              </p:nvSpPr>
              <p:spPr>
                <a:xfrm rot="781372">
                  <a:off x="4254333" y="2261329"/>
                  <a:ext cx="72758" cy="9506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A04340EA-EE77-4E48-B029-C9B0C563EAD1}"/>
                    </a:ext>
                  </a:extLst>
                </p:cNvPr>
                <p:cNvSpPr/>
                <p:nvPr/>
              </p:nvSpPr>
              <p:spPr>
                <a:xfrm rot="20818628" flipH="1">
                  <a:off x="4085940" y="2332926"/>
                  <a:ext cx="62457" cy="7869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15D853BD-AA55-436A-B290-C18441702CEE}"/>
                    </a:ext>
                  </a:extLst>
                </p:cNvPr>
                <p:cNvSpPr/>
                <p:nvPr/>
              </p:nvSpPr>
              <p:spPr>
                <a:xfrm rot="20818628" flipH="1">
                  <a:off x="4162183" y="2264806"/>
                  <a:ext cx="72758" cy="9506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C13A53A-9C89-40E9-824F-AB2ADD0C77BD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소개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BA8A77-A876-4465-A3AB-38ED3F9B9AA3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D4194D-F127-4CF2-98C1-5F2A9FE98ACA}"/>
              </a:ext>
            </a:extLst>
          </p:cNvPr>
          <p:cNvGrpSpPr/>
          <p:nvPr/>
        </p:nvGrpSpPr>
        <p:grpSpPr>
          <a:xfrm>
            <a:off x="995720" y="2155213"/>
            <a:ext cx="10200560" cy="4113633"/>
            <a:chOff x="995720" y="2502457"/>
            <a:chExt cx="10200560" cy="411363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77A6885-E97E-4D80-A20A-0ED4AB56DC89}"/>
                </a:ext>
              </a:extLst>
            </p:cNvPr>
            <p:cNvGrpSpPr/>
            <p:nvPr/>
          </p:nvGrpSpPr>
          <p:grpSpPr>
            <a:xfrm>
              <a:off x="995720" y="2502457"/>
              <a:ext cx="2139010" cy="2139010"/>
              <a:chOff x="3419678" y="2631023"/>
              <a:chExt cx="1947452" cy="1947452"/>
            </a:xfrm>
          </p:grpSpPr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A547B87B-A05B-4143-84CE-BE8E48E6F70E}"/>
                  </a:ext>
                </a:extLst>
              </p:cNvPr>
              <p:cNvSpPr/>
              <p:nvPr/>
            </p:nvSpPr>
            <p:spPr>
              <a:xfrm>
                <a:off x="3419678" y="2631023"/>
                <a:ext cx="1947452" cy="194745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1474136E-45F2-4796-B351-5AFCBD77AA3B}"/>
                  </a:ext>
                </a:extLst>
              </p:cNvPr>
              <p:cNvSpPr/>
              <p:nvPr/>
            </p:nvSpPr>
            <p:spPr>
              <a:xfrm>
                <a:off x="3568456" y="2779801"/>
                <a:ext cx="1649896" cy="16498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DDCFAC24-BB4E-4B1C-A0BA-8DE66F2B3A4A}"/>
                </a:ext>
              </a:extLst>
            </p:cNvPr>
            <p:cNvGrpSpPr/>
            <p:nvPr/>
          </p:nvGrpSpPr>
          <p:grpSpPr>
            <a:xfrm>
              <a:off x="3682903" y="2502457"/>
              <a:ext cx="2139010" cy="2139010"/>
              <a:chOff x="3419678" y="2631023"/>
              <a:chExt cx="1947452" cy="1947452"/>
            </a:xfrm>
          </p:grpSpPr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6983EF58-DE2F-438D-9BF2-75B10E36DD0E}"/>
                  </a:ext>
                </a:extLst>
              </p:cNvPr>
              <p:cNvSpPr/>
              <p:nvPr/>
            </p:nvSpPr>
            <p:spPr>
              <a:xfrm>
                <a:off x="3419678" y="2631023"/>
                <a:ext cx="1947452" cy="194745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DBAE66B1-56F8-46C0-9352-E5D3898021E2}"/>
                  </a:ext>
                </a:extLst>
              </p:cNvPr>
              <p:cNvSpPr/>
              <p:nvPr/>
            </p:nvSpPr>
            <p:spPr>
              <a:xfrm>
                <a:off x="3568456" y="2779801"/>
                <a:ext cx="1649896" cy="16498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D59C3D7-FA2C-4F21-AC48-E5BAD9B30EDA}"/>
                </a:ext>
              </a:extLst>
            </p:cNvPr>
            <p:cNvGrpSpPr/>
            <p:nvPr/>
          </p:nvGrpSpPr>
          <p:grpSpPr>
            <a:xfrm>
              <a:off x="6370086" y="2502457"/>
              <a:ext cx="2139010" cy="2139010"/>
              <a:chOff x="3419678" y="2631023"/>
              <a:chExt cx="1947452" cy="1947452"/>
            </a:xfrm>
          </p:grpSpPr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87E9EED-2F14-4DD5-8ECC-91A629DF60D6}"/>
                  </a:ext>
                </a:extLst>
              </p:cNvPr>
              <p:cNvSpPr/>
              <p:nvPr/>
            </p:nvSpPr>
            <p:spPr>
              <a:xfrm>
                <a:off x="3419678" y="2631023"/>
                <a:ext cx="1947452" cy="194745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42255E69-AF11-46DE-B3E6-4F134FAEBC44}"/>
                  </a:ext>
                </a:extLst>
              </p:cNvPr>
              <p:cNvSpPr/>
              <p:nvPr/>
            </p:nvSpPr>
            <p:spPr>
              <a:xfrm>
                <a:off x="3568456" y="2779801"/>
                <a:ext cx="1649896" cy="16498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C1D1ECA2-3C57-4FB7-B9B1-B941A208E4BF}"/>
                </a:ext>
              </a:extLst>
            </p:cNvPr>
            <p:cNvSpPr/>
            <p:nvPr/>
          </p:nvSpPr>
          <p:spPr>
            <a:xfrm>
              <a:off x="995720" y="4891102"/>
              <a:ext cx="2139010" cy="390762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이희주</a:t>
              </a:r>
              <a:endPara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9910AAF5-11F0-4603-AC27-A94DB6BC06E9}"/>
                </a:ext>
              </a:extLst>
            </p:cNvPr>
            <p:cNvSpPr/>
            <p:nvPr/>
          </p:nvSpPr>
          <p:spPr>
            <a:xfrm>
              <a:off x="3682903" y="4891102"/>
              <a:ext cx="2139010" cy="390762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김민영</a:t>
              </a:r>
              <a:endPara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F3079B8A-73BA-48B9-B1CB-C0833F13F14D}"/>
                </a:ext>
              </a:extLst>
            </p:cNvPr>
            <p:cNvSpPr/>
            <p:nvPr/>
          </p:nvSpPr>
          <p:spPr>
            <a:xfrm>
              <a:off x="6370086" y="4891102"/>
              <a:ext cx="2139010" cy="390762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박지우</a:t>
              </a:r>
              <a:endPara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52EEB6-A9FD-4AF7-A587-9AB0F27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946" y="2955770"/>
              <a:ext cx="1337287" cy="13372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CCBB3DA-DFCF-4F0E-A6EA-DF8AF87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300" y="2885505"/>
              <a:ext cx="1419127" cy="14191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2FAEABE-0042-4F1F-B996-7691A031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389" y="2936586"/>
              <a:ext cx="1387600" cy="1387600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59DFB89-37AD-4541-A189-6D0A6E390C4A}"/>
                </a:ext>
              </a:extLst>
            </p:cNvPr>
            <p:cNvGrpSpPr/>
            <p:nvPr/>
          </p:nvGrpSpPr>
          <p:grpSpPr>
            <a:xfrm>
              <a:off x="1084722" y="2502457"/>
              <a:ext cx="10111558" cy="4113633"/>
              <a:chOff x="1084722" y="2502457"/>
              <a:chExt cx="10111558" cy="4113633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CD613C35-EE96-44BC-A62F-A18B3F734552}"/>
                  </a:ext>
                </a:extLst>
              </p:cNvPr>
              <p:cNvGrpSpPr/>
              <p:nvPr/>
            </p:nvGrpSpPr>
            <p:grpSpPr>
              <a:xfrm>
                <a:off x="9057270" y="2502457"/>
                <a:ext cx="2139010" cy="2139010"/>
                <a:chOff x="3419678" y="2631023"/>
                <a:chExt cx="1947452" cy="1947452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8627386D-8813-4DCD-9A0A-07A2CC74303D}"/>
                    </a:ext>
                  </a:extLst>
                </p:cNvPr>
                <p:cNvSpPr/>
                <p:nvPr/>
              </p:nvSpPr>
              <p:spPr>
                <a:xfrm>
                  <a:off x="3419678" y="2631023"/>
                  <a:ext cx="1947452" cy="194745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8762EAE8-A248-4F1D-B8B4-C3434368E0E7}"/>
                    </a:ext>
                  </a:extLst>
                </p:cNvPr>
                <p:cNvSpPr/>
                <p:nvPr/>
              </p:nvSpPr>
              <p:spPr>
                <a:xfrm>
                  <a:off x="3568456" y="2779801"/>
                  <a:ext cx="1649896" cy="16498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2" name="사각형: 둥근 모서리 151">
                <a:extLst>
                  <a:ext uri="{FF2B5EF4-FFF2-40B4-BE49-F238E27FC236}">
                    <a16:creationId xmlns:a16="http://schemas.microsoft.com/office/drawing/2014/main" id="{79DC3E4D-70B2-45C0-8EAC-546764D305DB}"/>
                  </a:ext>
                </a:extLst>
              </p:cNvPr>
              <p:cNvSpPr/>
              <p:nvPr/>
            </p:nvSpPr>
            <p:spPr>
              <a:xfrm>
                <a:off x="9057269" y="4891102"/>
                <a:ext cx="2139010" cy="390762"/>
              </a:xfrm>
              <a:prstGeom prst="roundRect">
                <a:avLst>
                  <a:gd name="adj" fmla="val 50000"/>
                </a:avLst>
              </a:prstGeom>
              <a:solidFill>
                <a:srgbClr val="3869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이민수 </a:t>
                </a:r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(</a:t>
                </a:r>
                <a:r>
                  <a:rPr lang="ko-KR" altLang="en-US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팀장</a:t>
                </a:r>
                <a:r>
                  <a:rPr lang="en-US" altLang="ko-KR" sz="16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)</a:t>
                </a:r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9CD471B-BADA-402D-B6E1-8FD1CF9A8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4549" y="2819736"/>
                <a:ext cx="1504450" cy="150445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6E0C31-29BA-4BFD-BD62-C04C7C4808E6}"/>
                  </a:ext>
                </a:extLst>
              </p:cNvPr>
              <p:cNvSpPr txBox="1"/>
              <p:nvPr/>
            </p:nvSpPr>
            <p:spPr>
              <a:xfrm>
                <a:off x="9318309" y="5415761"/>
                <a:ext cx="161692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 수집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 분석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 모델링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7D9007-493B-4852-AFB2-6ED11D05E91F}"/>
                  </a:ext>
                </a:extLst>
              </p:cNvPr>
              <p:cNvSpPr txBox="1"/>
              <p:nvPr/>
            </p:nvSpPr>
            <p:spPr>
              <a:xfrm>
                <a:off x="6631124" y="5415761"/>
                <a:ext cx="161692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 수집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 분석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 모델링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BE1662C-52C7-467A-98BA-3E79881ACB79}"/>
                  </a:ext>
                </a:extLst>
              </p:cNvPr>
              <p:cNvSpPr txBox="1"/>
              <p:nvPr/>
            </p:nvSpPr>
            <p:spPr>
              <a:xfrm>
                <a:off x="1084722" y="5415761"/>
                <a:ext cx="196100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 수집</a:t>
                </a: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분석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기획서 작성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발표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E405D85-0496-4436-B793-7E3FB65BD245}"/>
                  </a:ext>
                </a:extLst>
              </p:cNvPr>
              <p:cNvSpPr txBox="1"/>
              <p:nvPr/>
            </p:nvSpPr>
            <p:spPr>
              <a:xfrm>
                <a:off x="3771947" y="5415761"/>
                <a:ext cx="196100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 수집</a:t>
                </a: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분석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기획서 작성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 시각화</a:t>
                </a:r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F8E79-0C5B-4D4B-86F6-4B617043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324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83C9D2D-31F3-4C77-81E5-B72D820E50AF}"/>
              </a:ext>
            </a:extLst>
          </p:cNvPr>
          <p:cNvGrpSpPr/>
          <p:nvPr/>
        </p:nvGrpSpPr>
        <p:grpSpPr>
          <a:xfrm>
            <a:off x="2905191" y="1195566"/>
            <a:ext cx="6381619" cy="461665"/>
            <a:chOff x="2110837" y="1467418"/>
            <a:chExt cx="6381619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ADD24-9896-42BD-A1B9-11765B670F53}"/>
                </a:ext>
              </a:extLst>
            </p:cNvPr>
            <p:cNvSpPr txBox="1"/>
            <p:nvPr/>
          </p:nvSpPr>
          <p:spPr>
            <a:xfrm>
              <a:off x="2110837" y="1467418"/>
              <a:ext cx="6381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프로젝트 타임라인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0F0CBFF-21C2-495A-94EE-D6BD27A9C015}"/>
                </a:ext>
              </a:extLst>
            </p:cNvPr>
            <p:cNvGrpSpPr/>
            <p:nvPr/>
          </p:nvGrpSpPr>
          <p:grpSpPr>
            <a:xfrm>
              <a:off x="3740311" y="1579635"/>
              <a:ext cx="317394" cy="278804"/>
              <a:chOff x="4085940" y="2261329"/>
              <a:chExt cx="317394" cy="278804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A86FC5-4175-4B59-AD2D-43CEEBF1ECB2}"/>
                  </a:ext>
                </a:extLst>
              </p:cNvPr>
              <p:cNvSpPr/>
              <p:nvPr/>
            </p:nvSpPr>
            <p:spPr>
              <a:xfrm rot="781372">
                <a:off x="4340877" y="2332926"/>
                <a:ext cx="62457" cy="78699"/>
              </a:xfrm>
              <a:prstGeom prst="ellipse">
                <a:avLst/>
              </a:prstGeom>
              <a:solidFill>
                <a:srgbClr val="629B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D39C3E4-8C2F-4681-81A6-90A72D9CEA05}"/>
                  </a:ext>
                </a:extLst>
              </p:cNvPr>
              <p:cNvGrpSpPr/>
              <p:nvPr/>
            </p:nvGrpSpPr>
            <p:grpSpPr>
              <a:xfrm>
                <a:off x="4085940" y="2261329"/>
                <a:ext cx="244902" cy="278804"/>
                <a:chOff x="4085940" y="2261329"/>
                <a:chExt cx="244902" cy="278804"/>
              </a:xfrm>
            </p:grpSpPr>
            <p:sp>
              <p:nvSpPr>
                <p:cNvPr id="57" name="하트 56">
                  <a:extLst>
                    <a:ext uri="{FF2B5EF4-FFF2-40B4-BE49-F238E27FC236}">
                      <a16:creationId xmlns:a16="http://schemas.microsoft.com/office/drawing/2014/main" id="{CD298A12-45B1-4CD3-B4BC-382B5304FB0C}"/>
                    </a:ext>
                  </a:extLst>
                </p:cNvPr>
                <p:cNvSpPr/>
                <p:nvPr/>
              </p:nvSpPr>
              <p:spPr>
                <a:xfrm>
                  <a:off x="4158272" y="2385870"/>
                  <a:ext cx="172570" cy="154263"/>
                </a:xfrm>
                <a:prstGeom prst="heart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1BFBB20B-E775-4BC6-8EF2-646D7F462AE3}"/>
                    </a:ext>
                  </a:extLst>
                </p:cNvPr>
                <p:cNvSpPr/>
                <p:nvPr/>
              </p:nvSpPr>
              <p:spPr>
                <a:xfrm rot="781372">
                  <a:off x="4254333" y="2261329"/>
                  <a:ext cx="72758" cy="9506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A04340EA-EE77-4E48-B029-C9B0C563EAD1}"/>
                    </a:ext>
                  </a:extLst>
                </p:cNvPr>
                <p:cNvSpPr/>
                <p:nvPr/>
              </p:nvSpPr>
              <p:spPr>
                <a:xfrm rot="20818628" flipH="1">
                  <a:off x="4085940" y="2332926"/>
                  <a:ext cx="62457" cy="7869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15D853BD-AA55-436A-B290-C18441702CEE}"/>
                    </a:ext>
                  </a:extLst>
                </p:cNvPr>
                <p:cNvSpPr/>
                <p:nvPr/>
              </p:nvSpPr>
              <p:spPr>
                <a:xfrm rot="20818628" flipH="1">
                  <a:off x="4162183" y="2264806"/>
                  <a:ext cx="72758" cy="9506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화살표: U자형 1">
            <a:extLst>
              <a:ext uri="{FF2B5EF4-FFF2-40B4-BE49-F238E27FC236}">
                <a16:creationId xmlns:a16="http://schemas.microsoft.com/office/drawing/2014/main" id="{741AA914-9AE1-48F2-AE3C-C49B20BC759C}"/>
              </a:ext>
            </a:extLst>
          </p:cNvPr>
          <p:cNvSpPr/>
          <p:nvPr/>
        </p:nvSpPr>
        <p:spPr>
          <a:xfrm rot="5400000">
            <a:off x="4684533" y="-720586"/>
            <a:ext cx="2986876" cy="9335180"/>
          </a:xfrm>
          <a:prstGeom prst="uturnArrow">
            <a:avLst>
              <a:gd name="adj1" fmla="val 15934"/>
              <a:gd name="adj2" fmla="val 17058"/>
              <a:gd name="adj3" fmla="val 22162"/>
              <a:gd name="adj4" fmla="val 50000"/>
              <a:gd name="adj5" fmla="val 9659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2E978B2-E961-43BC-B6BD-542ACAC7FC14}"/>
              </a:ext>
            </a:extLst>
          </p:cNvPr>
          <p:cNvGrpSpPr/>
          <p:nvPr/>
        </p:nvGrpSpPr>
        <p:grpSpPr>
          <a:xfrm>
            <a:off x="476815" y="1887389"/>
            <a:ext cx="2601220" cy="2216111"/>
            <a:chOff x="476815" y="1887389"/>
            <a:chExt cx="2601220" cy="221611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CF350D3-93FD-4CF4-BB15-2ABE564D4B07}"/>
                </a:ext>
              </a:extLst>
            </p:cNvPr>
            <p:cNvGrpSpPr/>
            <p:nvPr/>
          </p:nvGrpSpPr>
          <p:grpSpPr>
            <a:xfrm>
              <a:off x="972422" y="1887389"/>
              <a:ext cx="1610007" cy="1610007"/>
              <a:chOff x="1295184" y="1780258"/>
              <a:chExt cx="1346456" cy="1346456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EBC3A4F-09AF-4F08-967A-20A79CBB1886}"/>
                  </a:ext>
                </a:extLst>
              </p:cNvPr>
              <p:cNvSpPr/>
              <p:nvPr/>
            </p:nvSpPr>
            <p:spPr>
              <a:xfrm>
                <a:off x="1295184" y="1780258"/>
                <a:ext cx="1346456" cy="134645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60505FA-0D32-4107-9896-D7FA4CB45795}"/>
                  </a:ext>
                </a:extLst>
              </p:cNvPr>
              <p:cNvSpPr/>
              <p:nvPr/>
            </p:nvSpPr>
            <p:spPr>
              <a:xfrm>
                <a:off x="1398048" y="1883122"/>
                <a:ext cx="1140728" cy="11407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8612B81-6FC9-49F4-A5FF-1C244E8FB925}"/>
                </a:ext>
              </a:extLst>
            </p:cNvPr>
            <p:cNvSpPr/>
            <p:nvPr/>
          </p:nvSpPr>
          <p:spPr>
            <a:xfrm>
              <a:off x="521729" y="3307139"/>
              <a:ext cx="2511392" cy="379884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주차 </a:t>
              </a:r>
              <a:r>
                <a: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 수집</a:t>
              </a:r>
              <a:endPara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938874-58B1-4A25-BAE1-D00668A9DBE7}"/>
                </a:ext>
              </a:extLst>
            </p:cNvPr>
            <p:cNvSpPr txBox="1"/>
            <p:nvPr/>
          </p:nvSpPr>
          <p:spPr>
            <a:xfrm>
              <a:off x="476815" y="3734168"/>
              <a:ext cx="26012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05.24 ~ 05.28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E13A787-8C1E-493A-BE5A-F14B0996F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362" y="2236663"/>
              <a:ext cx="1060126" cy="106012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C2F1F9-E19A-4D6B-B6A0-3AC46572B494}"/>
              </a:ext>
            </a:extLst>
          </p:cNvPr>
          <p:cNvGrpSpPr/>
          <p:nvPr/>
        </p:nvGrpSpPr>
        <p:grpSpPr>
          <a:xfrm>
            <a:off x="8599990" y="4138066"/>
            <a:ext cx="2856907" cy="2216111"/>
            <a:chOff x="8599990" y="4138066"/>
            <a:chExt cx="2856907" cy="221611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DD5BBB0-F09C-4373-BAF7-45AEA5E5CDEF}"/>
                </a:ext>
              </a:extLst>
            </p:cNvPr>
            <p:cNvGrpSpPr/>
            <p:nvPr/>
          </p:nvGrpSpPr>
          <p:grpSpPr>
            <a:xfrm>
              <a:off x="9214170" y="4138066"/>
              <a:ext cx="1610007" cy="1610007"/>
              <a:chOff x="943511" y="1780258"/>
              <a:chExt cx="1346456" cy="1346456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5448DF6E-C88C-49E1-BA6F-722FD6C27A73}"/>
                  </a:ext>
                </a:extLst>
              </p:cNvPr>
              <p:cNvSpPr/>
              <p:nvPr/>
            </p:nvSpPr>
            <p:spPr>
              <a:xfrm>
                <a:off x="943511" y="1780258"/>
                <a:ext cx="1346456" cy="134645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9C0907B-ECE5-4DC0-87CB-7926F11A0931}"/>
                  </a:ext>
                </a:extLst>
              </p:cNvPr>
              <p:cNvSpPr/>
              <p:nvPr/>
            </p:nvSpPr>
            <p:spPr>
              <a:xfrm>
                <a:off x="1046374" y="1883122"/>
                <a:ext cx="1140728" cy="11407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8EDC591E-5C7A-4459-B253-E9322417E963}"/>
                </a:ext>
              </a:extLst>
            </p:cNvPr>
            <p:cNvSpPr/>
            <p:nvPr/>
          </p:nvSpPr>
          <p:spPr>
            <a:xfrm>
              <a:off x="8599990" y="5557816"/>
              <a:ext cx="2856907" cy="379884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4</a:t>
              </a:r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주차 </a:t>
              </a:r>
              <a:r>
                <a: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 마이닝</a:t>
              </a:r>
              <a:endPara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F94696-06B6-4BF7-9BD3-8177E244EA41}"/>
                </a:ext>
              </a:extLst>
            </p:cNvPr>
            <p:cNvSpPr txBox="1"/>
            <p:nvPr/>
          </p:nvSpPr>
          <p:spPr>
            <a:xfrm>
              <a:off x="8727833" y="5984845"/>
              <a:ext cx="26012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06.14 ~ 06.25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DC1EC19-8D10-4A5F-96A4-8DCCEF30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914" y="4388227"/>
              <a:ext cx="1006032" cy="1006032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42FB95-187D-41B8-B1D7-2195B8099817}"/>
              </a:ext>
            </a:extLst>
          </p:cNvPr>
          <p:cNvGrpSpPr/>
          <p:nvPr/>
        </p:nvGrpSpPr>
        <p:grpSpPr>
          <a:xfrm>
            <a:off x="3332525" y="1887389"/>
            <a:ext cx="3689467" cy="2216111"/>
            <a:chOff x="3171155" y="1887389"/>
            <a:chExt cx="3689467" cy="2216111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A4F76A7-CB2E-4296-84FB-0FB1A54AD20F}"/>
                </a:ext>
              </a:extLst>
            </p:cNvPr>
            <p:cNvGrpSpPr/>
            <p:nvPr/>
          </p:nvGrpSpPr>
          <p:grpSpPr>
            <a:xfrm>
              <a:off x="4264262" y="1887389"/>
              <a:ext cx="1610007" cy="1610007"/>
              <a:chOff x="1295184" y="1780258"/>
              <a:chExt cx="1346456" cy="1346456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0CCB85FD-23D3-42A0-902F-B5E4B91BF352}"/>
                  </a:ext>
                </a:extLst>
              </p:cNvPr>
              <p:cNvSpPr/>
              <p:nvPr/>
            </p:nvSpPr>
            <p:spPr>
              <a:xfrm>
                <a:off x="1295184" y="1780258"/>
                <a:ext cx="1346456" cy="134645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9B6BD798-E1EC-4991-9E34-E27275D70B0D}"/>
                  </a:ext>
                </a:extLst>
              </p:cNvPr>
              <p:cNvSpPr/>
              <p:nvPr/>
            </p:nvSpPr>
            <p:spPr>
              <a:xfrm>
                <a:off x="1398048" y="1883122"/>
                <a:ext cx="1140728" cy="11407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481FE7C9-042D-4160-9E3D-4326354DBAD2}"/>
                </a:ext>
              </a:extLst>
            </p:cNvPr>
            <p:cNvSpPr/>
            <p:nvPr/>
          </p:nvSpPr>
          <p:spPr>
            <a:xfrm>
              <a:off x="3171155" y="3307139"/>
              <a:ext cx="3689467" cy="379884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</a:t>
              </a:r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주차 </a:t>
              </a:r>
              <a:r>
                <a: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 수집 </a:t>
              </a:r>
              <a:r>
                <a: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+ </a:t>
              </a:r>
              <a:r>
                <a:rPr lang="ko-KR" altLang="en-US" sz="20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전처리</a:t>
              </a:r>
              <a:endPara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C00C763-2BCD-4020-B43B-F9441202C8D1}"/>
                </a:ext>
              </a:extLst>
            </p:cNvPr>
            <p:cNvSpPr txBox="1"/>
            <p:nvPr/>
          </p:nvSpPr>
          <p:spPr>
            <a:xfrm>
              <a:off x="3768655" y="3734168"/>
              <a:ext cx="26012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05.31 ~ 06.04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556AF6B-9525-4C6E-A65B-51A1CE6FC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359" y="2176179"/>
              <a:ext cx="1024345" cy="102434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2413AB-F68E-4DDF-A7CE-10DEA79C94F1}"/>
              </a:ext>
            </a:extLst>
          </p:cNvPr>
          <p:cNvGrpSpPr/>
          <p:nvPr/>
        </p:nvGrpSpPr>
        <p:grpSpPr>
          <a:xfrm>
            <a:off x="7399329" y="1887389"/>
            <a:ext cx="2796234" cy="2216111"/>
            <a:chOff x="7399329" y="1887389"/>
            <a:chExt cx="2796234" cy="2216111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3C548F0-903E-4E01-8CC8-5E904DC88716}"/>
                </a:ext>
              </a:extLst>
            </p:cNvPr>
            <p:cNvGrpSpPr/>
            <p:nvPr/>
          </p:nvGrpSpPr>
          <p:grpSpPr>
            <a:xfrm>
              <a:off x="8040923" y="1887389"/>
              <a:ext cx="1610007" cy="1610007"/>
              <a:chOff x="1745020" y="1780258"/>
              <a:chExt cx="1346456" cy="1346456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FF16F67B-F85F-45A7-9F2F-98F99C81A8BF}"/>
                  </a:ext>
                </a:extLst>
              </p:cNvPr>
              <p:cNvSpPr/>
              <p:nvPr/>
            </p:nvSpPr>
            <p:spPr>
              <a:xfrm>
                <a:off x="1745020" y="1780258"/>
                <a:ext cx="1346456" cy="134645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36BBDDDA-32ED-4536-850D-FE5AA6B14CB1}"/>
                  </a:ext>
                </a:extLst>
              </p:cNvPr>
              <p:cNvSpPr/>
              <p:nvPr/>
            </p:nvSpPr>
            <p:spPr>
              <a:xfrm>
                <a:off x="1847884" y="1883122"/>
                <a:ext cx="1140728" cy="11407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745771-485A-4C1C-9C5A-F0E04F16F23B}"/>
                </a:ext>
              </a:extLst>
            </p:cNvPr>
            <p:cNvSpPr txBox="1"/>
            <p:nvPr/>
          </p:nvSpPr>
          <p:spPr>
            <a:xfrm>
              <a:off x="7545420" y="3734168"/>
              <a:ext cx="26012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06.07 ~ 06.11</a:t>
              </a: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F979BF5D-99A1-4C52-9083-78F7E7FC9A5E}"/>
                </a:ext>
              </a:extLst>
            </p:cNvPr>
            <p:cNvSpPr/>
            <p:nvPr/>
          </p:nvSpPr>
          <p:spPr>
            <a:xfrm>
              <a:off x="7399329" y="3307139"/>
              <a:ext cx="2796234" cy="379884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3</a:t>
              </a:r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주차 </a:t>
              </a:r>
              <a:r>
                <a: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데이터 </a:t>
              </a:r>
              <a:r>
                <a:rPr lang="ko-KR" altLang="en-US" sz="20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전처리</a:t>
              </a:r>
              <a:endPara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6BA708B8-DC01-47B5-A92F-E3ED199A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515" y="2176179"/>
              <a:ext cx="1024345" cy="102434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85CFB3-18CE-4978-B70C-2C5D5D8AC0B5}"/>
              </a:ext>
            </a:extLst>
          </p:cNvPr>
          <p:cNvGrpSpPr/>
          <p:nvPr/>
        </p:nvGrpSpPr>
        <p:grpSpPr>
          <a:xfrm>
            <a:off x="5634368" y="4138066"/>
            <a:ext cx="2601220" cy="2216111"/>
            <a:chOff x="5634368" y="4138066"/>
            <a:chExt cx="2601220" cy="2216111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B22CF55-4E29-4B10-8F4A-DCB97A9CE4B9}"/>
                </a:ext>
              </a:extLst>
            </p:cNvPr>
            <p:cNvGrpSpPr/>
            <p:nvPr/>
          </p:nvGrpSpPr>
          <p:grpSpPr>
            <a:xfrm>
              <a:off x="6129975" y="4138066"/>
              <a:ext cx="1610007" cy="1610007"/>
              <a:chOff x="1072787" y="1780258"/>
              <a:chExt cx="1346456" cy="1346456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08945CBF-92F6-4EA2-A2A7-6E99CE714000}"/>
                  </a:ext>
                </a:extLst>
              </p:cNvPr>
              <p:cNvSpPr/>
              <p:nvPr/>
            </p:nvSpPr>
            <p:spPr>
              <a:xfrm>
                <a:off x="1072787" y="1780258"/>
                <a:ext cx="1346456" cy="134645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B8BD38AC-6F5D-4058-A495-7ACF3B00E070}"/>
                  </a:ext>
                </a:extLst>
              </p:cNvPr>
              <p:cNvSpPr/>
              <p:nvPr/>
            </p:nvSpPr>
            <p:spPr>
              <a:xfrm>
                <a:off x="1175651" y="1883122"/>
                <a:ext cx="1140728" cy="11407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623F126F-7673-464E-8759-321261F9EC32}"/>
                </a:ext>
              </a:extLst>
            </p:cNvPr>
            <p:cNvSpPr/>
            <p:nvPr/>
          </p:nvSpPr>
          <p:spPr>
            <a:xfrm>
              <a:off x="5786862" y="5557816"/>
              <a:ext cx="2310873" cy="379884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5</a:t>
              </a:r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주차 </a:t>
              </a:r>
              <a:r>
                <a: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모델 구현</a:t>
              </a:r>
              <a:endPara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1192904-9961-43D6-BC78-3C099C3B40EB}"/>
                </a:ext>
              </a:extLst>
            </p:cNvPr>
            <p:cNvSpPr txBox="1"/>
            <p:nvPr/>
          </p:nvSpPr>
          <p:spPr>
            <a:xfrm>
              <a:off x="5634368" y="5984845"/>
              <a:ext cx="26012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06.28 ~ 06.30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707FFB1-9E8D-4555-A191-23419AF78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418" y="4521329"/>
              <a:ext cx="894221" cy="894221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6111C47-E904-4B24-BBA8-B2E5433F9B57}"/>
              </a:ext>
            </a:extLst>
          </p:cNvPr>
          <p:cNvGrpSpPr/>
          <p:nvPr/>
        </p:nvGrpSpPr>
        <p:grpSpPr>
          <a:xfrm>
            <a:off x="2613262" y="4138066"/>
            <a:ext cx="2601220" cy="2216111"/>
            <a:chOff x="2613262" y="4138066"/>
            <a:chExt cx="2601220" cy="2216111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46F4D21-6625-4DC1-846F-22BD29DE5FD3}"/>
                </a:ext>
              </a:extLst>
            </p:cNvPr>
            <p:cNvGrpSpPr/>
            <p:nvPr/>
          </p:nvGrpSpPr>
          <p:grpSpPr>
            <a:xfrm>
              <a:off x="3108869" y="4138066"/>
              <a:ext cx="1610007" cy="1610007"/>
              <a:chOff x="1295184" y="1780258"/>
              <a:chExt cx="1346456" cy="1346456"/>
            </a:xfrm>
          </p:grpSpPr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2CF579E6-AD63-4751-8B79-2E918EFA5C75}"/>
                  </a:ext>
                </a:extLst>
              </p:cNvPr>
              <p:cNvSpPr/>
              <p:nvPr/>
            </p:nvSpPr>
            <p:spPr>
              <a:xfrm>
                <a:off x="1295184" y="1780258"/>
                <a:ext cx="1346456" cy="134645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ACC29AF1-53FC-4B52-9777-EB94FA7CC379}"/>
                  </a:ext>
                </a:extLst>
              </p:cNvPr>
              <p:cNvSpPr/>
              <p:nvPr/>
            </p:nvSpPr>
            <p:spPr>
              <a:xfrm>
                <a:off x="1398048" y="1883122"/>
                <a:ext cx="1140728" cy="11407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8426DC-981D-4874-BE7B-DCD5BF57D7B2}"/>
                </a:ext>
              </a:extLst>
            </p:cNvPr>
            <p:cNvSpPr txBox="1"/>
            <p:nvPr/>
          </p:nvSpPr>
          <p:spPr>
            <a:xfrm>
              <a:off x="2613262" y="5984845"/>
              <a:ext cx="26012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07.01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752B29C-4409-43B2-A94C-47319BD2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651" y="4488258"/>
              <a:ext cx="965217" cy="965217"/>
            </a:xfrm>
            <a:prstGeom prst="rect">
              <a:avLst/>
            </a:prstGeom>
          </p:spPr>
        </p:pic>
      </p:grp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4F8ECCB5-3C5C-4101-99F5-62CD3608279A}"/>
              </a:ext>
            </a:extLst>
          </p:cNvPr>
          <p:cNvSpPr/>
          <p:nvPr/>
        </p:nvSpPr>
        <p:spPr>
          <a:xfrm>
            <a:off x="2452745" y="5557816"/>
            <a:ext cx="2972285" cy="379884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평가 및 보고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CAE7824-9014-43D7-A12F-EEF262CCF033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9BA5A-ADB5-4C24-9B45-BA12AA19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386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9B9D5A-5664-42AF-9CFA-9F20C82D09E1}"/>
              </a:ext>
            </a:extLst>
          </p:cNvPr>
          <p:cNvSpPr txBox="1"/>
          <p:nvPr/>
        </p:nvSpPr>
        <p:spPr>
          <a:xfrm>
            <a:off x="4277359" y="1804461"/>
            <a:ext cx="363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INDEX</a:t>
            </a:r>
            <a:endParaRPr lang="ko-KR" altLang="en-US" sz="48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6BE39A-3B3F-4EA4-B038-1D2E78A0EF87}"/>
              </a:ext>
            </a:extLst>
          </p:cNvPr>
          <p:cNvSpPr txBox="1"/>
          <p:nvPr/>
        </p:nvSpPr>
        <p:spPr>
          <a:xfrm>
            <a:off x="3395423" y="2674646"/>
            <a:ext cx="5401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020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0 2.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진행 사항</a:t>
            </a:r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F055DBA-C7DC-4A60-A692-2138855ED03E}"/>
              </a:ext>
            </a:extLst>
          </p:cNvPr>
          <p:cNvGrpSpPr/>
          <p:nvPr/>
        </p:nvGrpSpPr>
        <p:grpSpPr>
          <a:xfrm>
            <a:off x="2568647" y="3797522"/>
            <a:ext cx="6927101" cy="3525644"/>
            <a:chOff x="2494248" y="3791911"/>
            <a:chExt cx="6927101" cy="352564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A112010-C7A6-444D-9434-71778CEE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94248" y="4301719"/>
              <a:ext cx="3015836" cy="30158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97E45CE-C18B-41EA-89FA-8A0319F6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440423" y="4291141"/>
              <a:ext cx="2980926" cy="298092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5950810-2D0B-468A-8905-AEC1FCE8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79" y="3791911"/>
              <a:ext cx="3053443" cy="305344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622F0D-AEF9-4A81-80AD-06DB91B33284}"/>
              </a:ext>
            </a:extLst>
          </p:cNvPr>
          <p:cNvGrpSpPr/>
          <p:nvPr/>
        </p:nvGrpSpPr>
        <p:grpSpPr>
          <a:xfrm>
            <a:off x="2494248" y="3791911"/>
            <a:ext cx="6927101" cy="3525644"/>
            <a:chOff x="2494248" y="3791911"/>
            <a:chExt cx="6927101" cy="35256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228D817-4D97-47E3-965E-8F93DBBE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94248" y="4301719"/>
              <a:ext cx="3015836" cy="30158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8F9105-36B6-4D8C-B0B4-BBA8E61C4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440423" y="4291141"/>
              <a:ext cx="2980926" cy="298092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48C1EC-C957-4B44-B884-D346A04D8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79" y="3791911"/>
              <a:ext cx="3053443" cy="3053443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D9AE1B-D268-4268-8DD1-6C4DA0A1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58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기술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0C8E4C-658F-4F26-B5E8-EAA33E18AD8D}"/>
              </a:ext>
            </a:extLst>
          </p:cNvPr>
          <p:cNvGrpSpPr/>
          <p:nvPr/>
        </p:nvGrpSpPr>
        <p:grpSpPr>
          <a:xfrm>
            <a:off x="852212" y="1711734"/>
            <a:ext cx="10649627" cy="3760150"/>
            <a:chOff x="758933" y="1630709"/>
            <a:chExt cx="10649627" cy="376015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EB0290E-A0C9-430B-8D60-A3C0C4CDBAC1}"/>
                </a:ext>
              </a:extLst>
            </p:cNvPr>
            <p:cNvGrpSpPr/>
            <p:nvPr/>
          </p:nvGrpSpPr>
          <p:grpSpPr>
            <a:xfrm>
              <a:off x="758933" y="1630709"/>
              <a:ext cx="10649627" cy="3760150"/>
              <a:chOff x="758933" y="2020497"/>
              <a:chExt cx="10649627" cy="376015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424276E-E455-4FC3-AD2E-1E4A1292D359}"/>
                  </a:ext>
                </a:extLst>
              </p:cNvPr>
              <p:cNvGrpSpPr/>
              <p:nvPr/>
            </p:nvGrpSpPr>
            <p:grpSpPr>
              <a:xfrm>
                <a:off x="758933" y="4509324"/>
                <a:ext cx="10649627" cy="1271323"/>
                <a:chOff x="3009735" y="2609819"/>
                <a:chExt cx="10649627" cy="1271323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471820C7-C055-4EED-BC5A-AA128AFC35AB}"/>
                    </a:ext>
                  </a:extLst>
                </p:cNvPr>
                <p:cNvSpPr/>
                <p:nvPr/>
              </p:nvSpPr>
              <p:spPr>
                <a:xfrm>
                  <a:off x="3009735" y="2609819"/>
                  <a:ext cx="2920114" cy="4905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869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01. </a:t>
                  </a:r>
                  <a:r>
                    <a:rPr lang="ko-KR" altLang="en-US" sz="24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네이버 </a:t>
                  </a:r>
                  <a:r>
                    <a:rPr lang="en-US" altLang="ko-KR" sz="24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API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8F4EB9B-937F-4071-9C1B-81123DD4E04C}"/>
                    </a:ext>
                  </a:extLst>
                </p:cNvPr>
                <p:cNvSpPr txBox="1"/>
                <p:nvPr/>
              </p:nvSpPr>
              <p:spPr>
                <a:xfrm>
                  <a:off x="3009735" y="3234811"/>
                  <a:ext cx="292011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데이터 수집을 위해</a:t>
                  </a:r>
                  <a:endPara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/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네이버 지식인 </a:t>
                  </a:r>
                  <a:r>
                    <a:rPr lang="en-US" altLang="ko-KR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API </a:t>
                  </a:r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사용</a:t>
                  </a:r>
                  <a:endPara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5A78D65-6A01-425C-AA03-9DAE45FF1AD1}"/>
                    </a:ext>
                  </a:extLst>
                </p:cNvPr>
                <p:cNvSpPr txBox="1"/>
                <p:nvPr/>
              </p:nvSpPr>
              <p:spPr>
                <a:xfrm>
                  <a:off x="6867885" y="3234811"/>
                  <a:ext cx="292011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Beautifulsoup</a:t>
                  </a:r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을 이용</a:t>
                  </a:r>
                  <a:endPara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/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데이터 </a:t>
                  </a:r>
                  <a:r>
                    <a:rPr lang="ko-KR" altLang="en-US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크롤링</a:t>
                  </a:r>
                  <a:endPara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77433CF-5F74-4778-A10D-F41974B77201}"/>
                    </a:ext>
                  </a:extLst>
                </p:cNvPr>
                <p:cNvSpPr txBox="1"/>
                <p:nvPr/>
              </p:nvSpPr>
              <p:spPr>
                <a:xfrm>
                  <a:off x="10739248" y="3234811"/>
                  <a:ext cx="29201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KoNLPy</a:t>
                  </a:r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형태소 분석기</a:t>
                  </a:r>
                  <a:endPara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6D40E7B-C758-4407-B991-80FAA652B328}"/>
                  </a:ext>
                </a:extLst>
              </p:cNvPr>
              <p:cNvGrpSpPr/>
              <p:nvPr/>
            </p:nvGrpSpPr>
            <p:grpSpPr>
              <a:xfrm>
                <a:off x="1056788" y="2020497"/>
                <a:ext cx="10027446" cy="2292927"/>
                <a:chOff x="1056788" y="2267637"/>
                <a:chExt cx="10027446" cy="2292927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6D6C786B-8874-4F92-A7C1-D53F0CE69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62072" y="3493763"/>
                  <a:ext cx="1511559" cy="0"/>
                </a:xfrm>
                <a:prstGeom prst="line">
                  <a:avLst/>
                </a:prstGeom>
                <a:ln w="38100">
                  <a:solidFill>
                    <a:srgbClr val="6AA9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063DCCA3-3F36-4510-8A82-E551AC29F7F9}"/>
                    </a:ext>
                  </a:extLst>
                </p:cNvPr>
                <p:cNvGrpSpPr/>
                <p:nvPr/>
              </p:nvGrpSpPr>
              <p:grpSpPr>
                <a:xfrm>
                  <a:off x="4924047" y="2267637"/>
                  <a:ext cx="2292927" cy="2292927"/>
                  <a:chOff x="3419678" y="2631023"/>
                  <a:chExt cx="1947452" cy="1947452"/>
                </a:xfrm>
              </p:grpSpPr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299D7C4B-EF17-48DB-8D06-F5BFAD3C71AE}"/>
                      </a:ext>
                    </a:extLst>
                  </p:cNvPr>
                  <p:cNvSpPr/>
                  <p:nvPr/>
                </p:nvSpPr>
                <p:spPr>
                  <a:xfrm>
                    <a:off x="3419678" y="2631023"/>
                    <a:ext cx="1947452" cy="1947452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5D04A794-E093-43DC-9886-F87D29DDE6A3}"/>
                      </a:ext>
                    </a:extLst>
                  </p:cNvPr>
                  <p:cNvSpPr/>
                  <p:nvPr/>
                </p:nvSpPr>
                <p:spPr>
                  <a:xfrm>
                    <a:off x="3568456" y="2779801"/>
                    <a:ext cx="1649896" cy="164989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C8FB793-BD89-4FBA-996B-30D743D03D66}"/>
                    </a:ext>
                  </a:extLst>
                </p:cNvPr>
                <p:cNvGrpSpPr/>
                <p:nvPr/>
              </p:nvGrpSpPr>
              <p:grpSpPr>
                <a:xfrm>
                  <a:off x="8791307" y="2267637"/>
                  <a:ext cx="2292927" cy="2292927"/>
                  <a:chOff x="3419678" y="2631023"/>
                  <a:chExt cx="1947452" cy="1947452"/>
                </a:xfrm>
              </p:grpSpPr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53429908-82D3-4A93-AFFE-52C0D767895D}"/>
                      </a:ext>
                    </a:extLst>
                  </p:cNvPr>
                  <p:cNvSpPr/>
                  <p:nvPr/>
                </p:nvSpPr>
                <p:spPr>
                  <a:xfrm>
                    <a:off x="3419678" y="2631023"/>
                    <a:ext cx="1947452" cy="1947452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6E6B2180-E077-481E-9013-2E6DFEA85AE5}"/>
                      </a:ext>
                    </a:extLst>
                  </p:cNvPr>
                  <p:cNvSpPr/>
                  <p:nvPr/>
                </p:nvSpPr>
                <p:spPr>
                  <a:xfrm>
                    <a:off x="3568456" y="2779801"/>
                    <a:ext cx="1649896" cy="164989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2EED7C5D-957F-4244-9E50-07E8520A8662}"/>
                    </a:ext>
                  </a:extLst>
                </p:cNvPr>
                <p:cNvGrpSpPr/>
                <p:nvPr/>
              </p:nvGrpSpPr>
              <p:grpSpPr>
                <a:xfrm>
                  <a:off x="1056788" y="2267637"/>
                  <a:ext cx="2292927" cy="2292927"/>
                  <a:chOff x="3419678" y="2631023"/>
                  <a:chExt cx="1947452" cy="1947452"/>
                </a:xfrm>
              </p:grpSpPr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24818EB2-E9D7-4735-B5D1-CBE52957A30B}"/>
                      </a:ext>
                    </a:extLst>
                  </p:cNvPr>
                  <p:cNvSpPr/>
                  <p:nvPr/>
                </p:nvSpPr>
                <p:spPr>
                  <a:xfrm>
                    <a:off x="3419678" y="2631023"/>
                    <a:ext cx="1947452" cy="1947452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EA2CBA83-9D85-45AC-87A3-5B80147A9BFB}"/>
                      </a:ext>
                    </a:extLst>
                  </p:cNvPr>
                  <p:cNvSpPr/>
                  <p:nvPr/>
                </p:nvSpPr>
                <p:spPr>
                  <a:xfrm>
                    <a:off x="3568456" y="2779801"/>
                    <a:ext cx="1649896" cy="164989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08C0AF18-F426-4A5A-91C2-5F5D1ADEB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0320" y="3493763"/>
                  <a:ext cx="1511559" cy="0"/>
                </a:xfrm>
                <a:prstGeom prst="line">
                  <a:avLst/>
                </a:prstGeom>
                <a:ln w="38100">
                  <a:solidFill>
                    <a:srgbClr val="6AA9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CB1B7FA-A9CA-405E-A2DA-4276F21C8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1110" y="2934977"/>
                <a:ext cx="589326" cy="589326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A3038D8-077F-4118-B78D-249D276D7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9605" y="2934977"/>
                <a:ext cx="589326" cy="589326"/>
              </a:xfrm>
              <a:prstGeom prst="rect">
                <a:avLst/>
              </a:prstGeom>
            </p:spPr>
          </p:pic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FAE21F67-16F0-4808-A32D-24620F9E1E1E}"/>
                  </a:ext>
                </a:extLst>
              </p:cNvPr>
              <p:cNvSpPr/>
              <p:nvPr/>
            </p:nvSpPr>
            <p:spPr>
              <a:xfrm>
                <a:off x="4617083" y="4509324"/>
                <a:ext cx="2920114" cy="490593"/>
              </a:xfrm>
              <a:prstGeom prst="roundRect">
                <a:avLst>
                  <a:gd name="adj" fmla="val 50000"/>
                </a:avLst>
              </a:prstGeom>
              <a:solidFill>
                <a:srgbClr val="3869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02.</a:t>
                </a:r>
                <a:r>
                  <a:rPr lang="ko-KR" altLang="en-US" sz="24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</a:t>
                </a:r>
                <a:r>
                  <a:rPr lang="ko-KR" altLang="en-US" sz="2400" dirty="0" err="1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크롤링</a:t>
                </a:r>
                <a:endParaRPr lang="en-US" altLang="ko-KR" sz="2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DFC6CE5-21EF-41BB-A4A8-07FC902E8D47}"/>
                  </a:ext>
                </a:extLst>
              </p:cNvPr>
              <p:cNvSpPr/>
              <p:nvPr/>
            </p:nvSpPr>
            <p:spPr>
              <a:xfrm>
                <a:off x="8488446" y="4509324"/>
                <a:ext cx="2920114" cy="490593"/>
              </a:xfrm>
              <a:prstGeom prst="roundRect">
                <a:avLst>
                  <a:gd name="adj" fmla="val 50000"/>
                </a:avLst>
              </a:prstGeom>
              <a:solidFill>
                <a:srgbClr val="3869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03.</a:t>
                </a:r>
                <a:r>
                  <a:rPr lang="ko-KR" altLang="en-US" sz="24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형태소 분석기</a:t>
                </a:r>
                <a:endParaRPr lang="en-US" altLang="ko-KR" sz="2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1C657A-6460-4233-92E8-2D87CCB9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294" y="2060437"/>
              <a:ext cx="1341167" cy="1341167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3D25D20-9C23-4299-BA5F-9F817EE20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026" y="2098555"/>
              <a:ext cx="1330445" cy="133044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C6D321C-C57B-416D-A52C-14E79E179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4255" y="2111468"/>
              <a:ext cx="1317532" cy="1317532"/>
            </a:xfrm>
            <a:prstGeom prst="rect">
              <a:avLst/>
            </a:prstGeom>
          </p:spPr>
        </p:pic>
      </p:grp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43B4C9E4-EDAB-4348-BDA5-B4AD4DA7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4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기술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EB27053-1654-4B07-9C1D-C8176E9DC4C3}"/>
              </a:ext>
            </a:extLst>
          </p:cNvPr>
          <p:cNvGrpSpPr/>
          <p:nvPr/>
        </p:nvGrpSpPr>
        <p:grpSpPr>
          <a:xfrm>
            <a:off x="690548" y="1711731"/>
            <a:ext cx="10810905" cy="4037149"/>
            <a:chOff x="597655" y="1653856"/>
            <a:chExt cx="10810905" cy="40371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EB0290E-A0C9-430B-8D60-A3C0C4CDBAC1}"/>
                </a:ext>
              </a:extLst>
            </p:cNvPr>
            <p:cNvGrpSpPr/>
            <p:nvPr/>
          </p:nvGrpSpPr>
          <p:grpSpPr>
            <a:xfrm>
              <a:off x="597655" y="1653856"/>
              <a:ext cx="10810905" cy="4037149"/>
              <a:chOff x="597655" y="2020497"/>
              <a:chExt cx="10810905" cy="403714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424276E-E455-4FC3-AD2E-1E4A1292D359}"/>
                  </a:ext>
                </a:extLst>
              </p:cNvPr>
              <p:cNvGrpSpPr/>
              <p:nvPr/>
            </p:nvGrpSpPr>
            <p:grpSpPr>
              <a:xfrm>
                <a:off x="597655" y="4509324"/>
                <a:ext cx="3211191" cy="1271323"/>
                <a:chOff x="2848457" y="2609819"/>
                <a:chExt cx="3211191" cy="1271323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471820C7-C055-4EED-BC5A-AA128AFC35AB}"/>
                    </a:ext>
                  </a:extLst>
                </p:cNvPr>
                <p:cNvSpPr/>
                <p:nvPr/>
              </p:nvSpPr>
              <p:spPr>
                <a:xfrm>
                  <a:off x="2848457" y="2609819"/>
                  <a:ext cx="3211191" cy="4905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869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04. </a:t>
                  </a:r>
                  <a:r>
                    <a:rPr lang="ko-KR" altLang="en-US" sz="24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용언 원형 분석기</a:t>
                  </a:r>
                  <a:endParaRPr lang="en-US" altLang="ko-KR" sz="24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8F4EB9B-937F-4071-9C1B-81123DD4E04C}"/>
                    </a:ext>
                  </a:extLst>
                </p:cNvPr>
                <p:cNvSpPr txBox="1"/>
                <p:nvPr/>
              </p:nvSpPr>
              <p:spPr>
                <a:xfrm>
                  <a:off x="2880721" y="3234811"/>
                  <a:ext cx="31789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사전과 규칙 기반의 </a:t>
                  </a:r>
                  <a:endPara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/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용언 분석기로 품사 분류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6D40E7B-C758-4407-B991-80FAA652B328}"/>
                  </a:ext>
                </a:extLst>
              </p:cNvPr>
              <p:cNvGrpSpPr/>
              <p:nvPr/>
            </p:nvGrpSpPr>
            <p:grpSpPr>
              <a:xfrm>
                <a:off x="1056788" y="2020497"/>
                <a:ext cx="10027446" cy="2292927"/>
                <a:chOff x="1056788" y="2267637"/>
                <a:chExt cx="10027446" cy="2292927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6D6C786B-8874-4F92-A7C1-D53F0CE69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62072" y="3493763"/>
                  <a:ext cx="1511559" cy="0"/>
                </a:xfrm>
                <a:prstGeom prst="line">
                  <a:avLst/>
                </a:prstGeom>
                <a:ln w="38100">
                  <a:solidFill>
                    <a:srgbClr val="6AA9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063DCCA3-3F36-4510-8A82-E551AC29F7F9}"/>
                    </a:ext>
                  </a:extLst>
                </p:cNvPr>
                <p:cNvGrpSpPr/>
                <p:nvPr/>
              </p:nvGrpSpPr>
              <p:grpSpPr>
                <a:xfrm>
                  <a:off x="4924047" y="2267637"/>
                  <a:ext cx="2292927" cy="2292927"/>
                  <a:chOff x="3419678" y="2631023"/>
                  <a:chExt cx="1947452" cy="1947452"/>
                </a:xfrm>
              </p:grpSpPr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299D7C4B-EF17-48DB-8D06-F5BFAD3C71AE}"/>
                      </a:ext>
                    </a:extLst>
                  </p:cNvPr>
                  <p:cNvSpPr/>
                  <p:nvPr/>
                </p:nvSpPr>
                <p:spPr>
                  <a:xfrm>
                    <a:off x="3419678" y="2631023"/>
                    <a:ext cx="1947452" cy="1947452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5D04A794-E093-43DC-9886-F87D29DDE6A3}"/>
                      </a:ext>
                    </a:extLst>
                  </p:cNvPr>
                  <p:cNvSpPr/>
                  <p:nvPr/>
                </p:nvSpPr>
                <p:spPr>
                  <a:xfrm>
                    <a:off x="3568456" y="2779801"/>
                    <a:ext cx="1649896" cy="164989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C8FB793-BD89-4FBA-996B-30D743D03D66}"/>
                    </a:ext>
                  </a:extLst>
                </p:cNvPr>
                <p:cNvGrpSpPr/>
                <p:nvPr/>
              </p:nvGrpSpPr>
              <p:grpSpPr>
                <a:xfrm>
                  <a:off x="8791307" y="2267637"/>
                  <a:ext cx="2292927" cy="2292927"/>
                  <a:chOff x="3419678" y="2631023"/>
                  <a:chExt cx="1947452" cy="1947452"/>
                </a:xfrm>
              </p:grpSpPr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53429908-82D3-4A93-AFFE-52C0D767895D}"/>
                      </a:ext>
                    </a:extLst>
                  </p:cNvPr>
                  <p:cNvSpPr/>
                  <p:nvPr/>
                </p:nvSpPr>
                <p:spPr>
                  <a:xfrm>
                    <a:off x="3419678" y="2631023"/>
                    <a:ext cx="1947452" cy="1947452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6E6B2180-E077-481E-9013-2E6DFEA85AE5}"/>
                      </a:ext>
                    </a:extLst>
                  </p:cNvPr>
                  <p:cNvSpPr/>
                  <p:nvPr/>
                </p:nvSpPr>
                <p:spPr>
                  <a:xfrm>
                    <a:off x="3568456" y="2779801"/>
                    <a:ext cx="1649896" cy="164989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2EED7C5D-957F-4244-9E50-07E8520A8662}"/>
                    </a:ext>
                  </a:extLst>
                </p:cNvPr>
                <p:cNvGrpSpPr/>
                <p:nvPr/>
              </p:nvGrpSpPr>
              <p:grpSpPr>
                <a:xfrm>
                  <a:off x="1056788" y="2267637"/>
                  <a:ext cx="2292927" cy="2292927"/>
                  <a:chOff x="3419678" y="2631023"/>
                  <a:chExt cx="1947452" cy="1947452"/>
                </a:xfrm>
              </p:grpSpPr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24818EB2-E9D7-4735-B5D1-CBE52957A30B}"/>
                      </a:ext>
                    </a:extLst>
                  </p:cNvPr>
                  <p:cNvSpPr/>
                  <p:nvPr/>
                </p:nvSpPr>
                <p:spPr>
                  <a:xfrm>
                    <a:off x="3419678" y="2631023"/>
                    <a:ext cx="1947452" cy="1947452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EA2CBA83-9D85-45AC-87A3-5B80147A9BFB}"/>
                      </a:ext>
                    </a:extLst>
                  </p:cNvPr>
                  <p:cNvSpPr/>
                  <p:nvPr/>
                </p:nvSpPr>
                <p:spPr>
                  <a:xfrm>
                    <a:off x="3568456" y="2779801"/>
                    <a:ext cx="1649896" cy="164989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08C0AF18-F426-4A5A-91C2-5F5D1ADEB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0320" y="3493763"/>
                  <a:ext cx="1511559" cy="0"/>
                </a:xfrm>
                <a:prstGeom prst="line">
                  <a:avLst/>
                </a:prstGeom>
                <a:ln w="38100">
                  <a:solidFill>
                    <a:srgbClr val="6AA9A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CB1B7FA-A9CA-405E-A2DA-4276F21C8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1110" y="2934977"/>
                <a:ext cx="589326" cy="589326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A3038D8-077F-4118-B78D-249D276D7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9605" y="2934977"/>
                <a:ext cx="589326" cy="589326"/>
              </a:xfrm>
              <a:prstGeom prst="rect">
                <a:avLst/>
              </a:prstGeom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CF6C4F1-463A-4812-9627-F96AE506D78C}"/>
                  </a:ext>
                </a:extLst>
              </p:cNvPr>
              <p:cNvGrpSpPr/>
              <p:nvPr/>
            </p:nvGrpSpPr>
            <p:grpSpPr>
              <a:xfrm>
                <a:off x="4617083" y="4509324"/>
                <a:ext cx="2920114" cy="1548322"/>
                <a:chOff x="3009735" y="2609819"/>
                <a:chExt cx="2920114" cy="1548322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FAE21F67-16F0-4808-A32D-24620F9E1E1E}"/>
                    </a:ext>
                  </a:extLst>
                </p:cNvPr>
                <p:cNvSpPr/>
                <p:nvPr/>
              </p:nvSpPr>
              <p:spPr>
                <a:xfrm>
                  <a:off x="3009735" y="2609819"/>
                  <a:ext cx="2920114" cy="4905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869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05.</a:t>
                  </a:r>
                  <a:r>
                    <a:rPr lang="ko-KR" altLang="en-US" sz="24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 </a:t>
                  </a:r>
                  <a:r>
                    <a:rPr lang="en-US" altLang="ko-KR" sz="2400" dirty="0" err="1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Tf</a:t>
                  </a:r>
                  <a:r>
                    <a:rPr lang="en-US" altLang="ko-KR" sz="24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 - </a:t>
                  </a:r>
                  <a:r>
                    <a:rPr lang="en-US" altLang="ko-KR" sz="2400" dirty="0" err="1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idf</a:t>
                  </a:r>
                  <a:endParaRPr lang="en-US" altLang="ko-KR" sz="24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F63BC22-98CF-44D3-B8CA-0BF717C4DF35}"/>
                    </a:ext>
                  </a:extLst>
                </p:cNvPr>
                <p:cNvSpPr txBox="1"/>
                <p:nvPr/>
              </p:nvSpPr>
              <p:spPr>
                <a:xfrm>
                  <a:off x="3009735" y="3234811"/>
                  <a:ext cx="2920114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단어의 빈도수를 계산</a:t>
                  </a:r>
                </a:p>
                <a:p>
                  <a:pPr algn="ctr"/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빈도수가 높은 단어에 </a:t>
                  </a:r>
                  <a:endPara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/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가중치 부여</a:t>
                  </a:r>
                  <a:endPara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58622B9-8006-4B0C-AD94-8D2F69A34482}"/>
                  </a:ext>
                </a:extLst>
              </p:cNvPr>
              <p:cNvGrpSpPr/>
              <p:nvPr/>
            </p:nvGrpSpPr>
            <p:grpSpPr>
              <a:xfrm>
                <a:off x="8488446" y="4509324"/>
                <a:ext cx="2920114" cy="1548322"/>
                <a:chOff x="3009735" y="2609819"/>
                <a:chExt cx="2920114" cy="1548322"/>
              </a:xfrm>
            </p:grpSpPr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EDFC6CE5-21EF-41BB-A4A8-07FC902E8D47}"/>
                    </a:ext>
                  </a:extLst>
                </p:cNvPr>
                <p:cNvSpPr/>
                <p:nvPr/>
              </p:nvSpPr>
              <p:spPr>
                <a:xfrm>
                  <a:off x="3009735" y="2609819"/>
                  <a:ext cx="2920114" cy="4905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869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06. Seq2Seq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458CDE-FF92-4EBB-BAA8-E61756D1F5E7}"/>
                    </a:ext>
                  </a:extLst>
                </p:cNvPr>
                <p:cNvSpPr txBox="1"/>
                <p:nvPr/>
              </p:nvSpPr>
              <p:spPr>
                <a:xfrm>
                  <a:off x="3009735" y="3234811"/>
                  <a:ext cx="2920114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입력이 처리되면</a:t>
                  </a:r>
                </a:p>
                <a:p>
                  <a:pPr algn="ctr"/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출력을 생성할 수 있도록</a:t>
                  </a:r>
                </a:p>
                <a:p>
                  <a:pPr algn="ctr"/>
                  <a:r>
                    <a:rPr lang="ko-KR" altLang="en-US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모델을 사용하여 처리</a:t>
                  </a:r>
                  <a:endPara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</p:grpSp>
        <p:pic>
          <p:nvPicPr>
            <p:cNvPr id="3" name="그림 2" descr="장난감이(가) 표시된 사진&#10;&#10;자동 생성된 설명">
              <a:extLst>
                <a:ext uri="{FF2B5EF4-FFF2-40B4-BE49-F238E27FC236}">
                  <a16:creationId xmlns:a16="http://schemas.microsoft.com/office/drawing/2014/main" id="{8A2C0070-C9E3-4BB9-9493-F87C31E37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471" y="2031564"/>
              <a:ext cx="1407767" cy="140776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3E735C-1F7A-446C-815C-02065DD61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413" y="2152175"/>
              <a:ext cx="1455613" cy="145561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35837CA-0071-4B56-A955-4D4A83C86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528" y="2031564"/>
              <a:ext cx="1516184" cy="1516184"/>
            </a:xfrm>
            <a:prstGeom prst="rect">
              <a:avLst/>
            </a:prstGeom>
          </p:spPr>
        </p:pic>
      </p:grp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F07EBA28-E4CC-4EE7-BC25-0D6531B2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667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아키텍쳐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22C8E4-9347-4FA3-87E5-E6E78D2E821E}"/>
              </a:ext>
            </a:extLst>
          </p:cNvPr>
          <p:cNvSpPr/>
          <p:nvPr/>
        </p:nvSpPr>
        <p:spPr>
          <a:xfrm>
            <a:off x="1196892" y="2258264"/>
            <a:ext cx="9619426" cy="649212"/>
          </a:xfrm>
          <a:custGeom>
            <a:avLst/>
            <a:gdLst>
              <a:gd name="connsiteX0" fmla="*/ 0 w 6942221"/>
              <a:gd name="connsiteY0" fmla="*/ 240631 h 481261"/>
              <a:gd name="connsiteX1" fmla="*/ 240631 w 6942221"/>
              <a:gd name="connsiteY1" fmla="*/ 0 h 481261"/>
              <a:gd name="connsiteX2" fmla="*/ 6701591 w 6942221"/>
              <a:gd name="connsiteY2" fmla="*/ 0 h 481261"/>
              <a:gd name="connsiteX3" fmla="*/ 6942222 w 6942221"/>
              <a:gd name="connsiteY3" fmla="*/ 240631 h 481261"/>
              <a:gd name="connsiteX4" fmla="*/ 6942221 w 6942221"/>
              <a:gd name="connsiteY4" fmla="*/ 240631 h 481261"/>
              <a:gd name="connsiteX5" fmla="*/ 6701590 w 6942221"/>
              <a:gd name="connsiteY5" fmla="*/ 481262 h 481261"/>
              <a:gd name="connsiteX6" fmla="*/ 240631 w 6942221"/>
              <a:gd name="connsiteY6" fmla="*/ 481261 h 481261"/>
              <a:gd name="connsiteX7" fmla="*/ 0 w 6942221"/>
              <a:gd name="connsiteY7" fmla="*/ 240630 h 481261"/>
              <a:gd name="connsiteX8" fmla="*/ 0 w 6942221"/>
              <a:gd name="connsiteY8" fmla="*/ 240631 h 481261"/>
              <a:gd name="connsiteX0" fmla="*/ 0 w 6944019"/>
              <a:gd name="connsiteY0" fmla="*/ 240631 h 481261"/>
              <a:gd name="connsiteX1" fmla="*/ 240631 w 6944019"/>
              <a:gd name="connsiteY1" fmla="*/ 0 h 481261"/>
              <a:gd name="connsiteX2" fmla="*/ 6701591 w 6944019"/>
              <a:gd name="connsiteY2" fmla="*/ 0 h 481261"/>
              <a:gd name="connsiteX3" fmla="*/ 6942222 w 6944019"/>
              <a:gd name="connsiteY3" fmla="*/ 240631 h 481261"/>
              <a:gd name="connsiteX4" fmla="*/ 6942221 w 6944019"/>
              <a:gd name="connsiteY4" fmla="*/ 240631 h 481261"/>
              <a:gd name="connsiteX5" fmla="*/ 6833937 w 6944019"/>
              <a:gd name="connsiteY5" fmla="*/ 469230 h 481261"/>
              <a:gd name="connsiteX6" fmla="*/ 240631 w 6944019"/>
              <a:gd name="connsiteY6" fmla="*/ 481261 h 481261"/>
              <a:gd name="connsiteX7" fmla="*/ 0 w 6944019"/>
              <a:gd name="connsiteY7" fmla="*/ 240630 h 481261"/>
              <a:gd name="connsiteX8" fmla="*/ 0 w 6944019"/>
              <a:gd name="connsiteY8" fmla="*/ 240631 h 481261"/>
              <a:gd name="connsiteX0" fmla="*/ 8701 w 6952720"/>
              <a:gd name="connsiteY0" fmla="*/ 240631 h 481261"/>
              <a:gd name="connsiteX1" fmla="*/ 249332 w 6952720"/>
              <a:gd name="connsiteY1" fmla="*/ 0 h 481261"/>
              <a:gd name="connsiteX2" fmla="*/ 6710292 w 6952720"/>
              <a:gd name="connsiteY2" fmla="*/ 0 h 481261"/>
              <a:gd name="connsiteX3" fmla="*/ 6950923 w 6952720"/>
              <a:gd name="connsiteY3" fmla="*/ 240631 h 481261"/>
              <a:gd name="connsiteX4" fmla="*/ 6950922 w 6952720"/>
              <a:gd name="connsiteY4" fmla="*/ 240631 h 481261"/>
              <a:gd name="connsiteX5" fmla="*/ 6842638 w 6952720"/>
              <a:gd name="connsiteY5" fmla="*/ 469230 h 481261"/>
              <a:gd name="connsiteX6" fmla="*/ 92922 w 6952720"/>
              <a:gd name="connsiteY6" fmla="*/ 481261 h 481261"/>
              <a:gd name="connsiteX7" fmla="*/ 8701 w 6952720"/>
              <a:gd name="connsiteY7" fmla="*/ 240630 h 481261"/>
              <a:gd name="connsiteX8" fmla="*/ 8701 w 6952720"/>
              <a:gd name="connsiteY8" fmla="*/ 240631 h 481261"/>
              <a:gd name="connsiteX0" fmla="*/ 1798 w 6945817"/>
              <a:gd name="connsiteY0" fmla="*/ 240631 h 481261"/>
              <a:gd name="connsiteX1" fmla="*/ 242429 w 6945817"/>
              <a:gd name="connsiteY1" fmla="*/ 0 h 481261"/>
              <a:gd name="connsiteX2" fmla="*/ 6703389 w 6945817"/>
              <a:gd name="connsiteY2" fmla="*/ 0 h 481261"/>
              <a:gd name="connsiteX3" fmla="*/ 6944020 w 6945817"/>
              <a:gd name="connsiteY3" fmla="*/ 240631 h 481261"/>
              <a:gd name="connsiteX4" fmla="*/ 6944019 w 6945817"/>
              <a:gd name="connsiteY4" fmla="*/ 240631 h 481261"/>
              <a:gd name="connsiteX5" fmla="*/ 6835735 w 6945817"/>
              <a:gd name="connsiteY5" fmla="*/ 469230 h 481261"/>
              <a:gd name="connsiteX6" fmla="*/ 110083 w 6945817"/>
              <a:gd name="connsiteY6" fmla="*/ 481261 h 481261"/>
              <a:gd name="connsiteX7" fmla="*/ 1798 w 6945817"/>
              <a:gd name="connsiteY7" fmla="*/ 240630 h 481261"/>
              <a:gd name="connsiteX8" fmla="*/ 1798 w 6945817"/>
              <a:gd name="connsiteY8" fmla="*/ 240631 h 48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5817" h="481261">
                <a:moveTo>
                  <a:pt x="1798" y="240631"/>
                </a:moveTo>
                <a:cubicBezTo>
                  <a:pt x="1798" y="107734"/>
                  <a:pt x="109532" y="0"/>
                  <a:pt x="242429" y="0"/>
                </a:cubicBezTo>
                <a:lnTo>
                  <a:pt x="6703389" y="0"/>
                </a:lnTo>
                <a:cubicBezTo>
                  <a:pt x="6836286" y="0"/>
                  <a:pt x="6944020" y="107734"/>
                  <a:pt x="6944020" y="240631"/>
                </a:cubicBezTo>
                <a:lnTo>
                  <a:pt x="6944019" y="240631"/>
                </a:lnTo>
                <a:cubicBezTo>
                  <a:pt x="6944019" y="373528"/>
                  <a:pt x="6968632" y="469230"/>
                  <a:pt x="6835735" y="469230"/>
                </a:cubicBezTo>
                <a:lnTo>
                  <a:pt x="110083" y="481261"/>
                </a:lnTo>
                <a:cubicBezTo>
                  <a:pt x="-22814" y="481261"/>
                  <a:pt x="1798" y="373527"/>
                  <a:pt x="1798" y="240630"/>
                </a:cubicBezTo>
                <a:lnTo>
                  <a:pt x="1798" y="240631"/>
                </a:lnTo>
                <a:close/>
              </a:path>
            </a:pathLst>
          </a:cu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BAB44DAB-D4AC-477C-BCE7-46BDA91E3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380583"/>
              </p:ext>
            </p:extLst>
          </p:nvPr>
        </p:nvGraphicFramePr>
        <p:xfrm>
          <a:off x="1204062" y="2999747"/>
          <a:ext cx="9605087" cy="2571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1272">
                  <a:extLst>
                    <a:ext uri="{9D8B030D-6E8A-4147-A177-3AD203B41FA5}">
                      <a16:colId xmlns:a16="http://schemas.microsoft.com/office/drawing/2014/main" val="2353949678"/>
                    </a:ext>
                  </a:extLst>
                </a:gridCol>
                <a:gridCol w="2401272">
                  <a:extLst>
                    <a:ext uri="{9D8B030D-6E8A-4147-A177-3AD203B41FA5}">
                      <a16:colId xmlns:a16="http://schemas.microsoft.com/office/drawing/2014/main" val="2743162234"/>
                    </a:ext>
                  </a:extLst>
                </a:gridCol>
                <a:gridCol w="4802543">
                  <a:extLst>
                    <a:ext uri="{9D8B030D-6E8A-4147-A177-3AD203B41FA5}">
                      <a16:colId xmlns:a16="http://schemas.microsoft.com/office/drawing/2014/main" val="4157974673"/>
                    </a:ext>
                  </a:extLst>
                </a:gridCol>
              </a:tblGrid>
              <a:tr h="439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6614"/>
                  </a:ext>
                </a:extLst>
              </a:tr>
              <a:tr h="42282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개발환경</a:t>
                      </a:r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OS</a:t>
                      </a:r>
                      <a:endParaRPr lang="ko-KR" altLang="en-US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Window 10 64bit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68171"/>
                  </a:ext>
                </a:extLst>
              </a:tr>
              <a:tr h="42282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개발도구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Anaconda, TensorFlow, Pandas</a:t>
                      </a:r>
                      <a:endParaRPr lang="ko-KR" altLang="en-US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436207"/>
                  </a:ext>
                </a:extLst>
              </a:tr>
              <a:tr h="42282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개발언어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Python 3.8(64bit)</a:t>
                      </a:r>
                      <a:endParaRPr lang="ko-KR" altLang="en-US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743783"/>
                  </a:ext>
                </a:extLst>
              </a:tr>
              <a:tr h="42282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Kakao</a:t>
                      </a:r>
                      <a:endParaRPr lang="ko-KR" altLang="en-US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640374"/>
                  </a:ext>
                </a:extLst>
              </a:tr>
              <a:tr h="4228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프로젝트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Git hub</a:t>
                      </a:r>
                      <a:endParaRPr lang="ko-KR" altLang="en-US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96557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3AC731C9-C6D2-4C70-A675-3ED45D16B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58" y="1554323"/>
            <a:ext cx="1666507" cy="1407881"/>
          </a:xfrm>
          <a:prstGeom prst="rect">
            <a:avLst/>
          </a:prstGeom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9576F8FE-3542-4940-BD10-0CE5C162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976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아키텍쳐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6966B5-0E9B-42EF-BAFC-B3B22D7FFB00}"/>
              </a:ext>
            </a:extLst>
          </p:cNvPr>
          <p:cNvGrpSpPr/>
          <p:nvPr/>
        </p:nvGrpSpPr>
        <p:grpSpPr>
          <a:xfrm>
            <a:off x="734617" y="1299124"/>
            <a:ext cx="10722766" cy="5105589"/>
            <a:chOff x="-4417785" y="1511471"/>
            <a:chExt cx="10722766" cy="510558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F5F9685-881B-41A5-8F03-055543ED6A10}"/>
                </a:ext>
              </a:extLst>
            </p:cNvPr>
            <p:cNvSpPr/>
            <p:nvPr/>
          </p:nvSpPr>
          <p:spPr>
            <a:xfrm>
              <a:off x="-4417785" y="1511471"/>
              <a:ext cx="10722766" cy="51055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93773B-5482-49E8-937D-7986F35904E9}"/>
                </a:ext>
              </a:extLst>
            </p:cNvPr>
            <p:cNvGrpSpPr/>
            <p:nvPr/>
          </p:nvGrpSpPr>
          <p:grpSpPr>
            <a:xfrm>
              <a:off x="-3859821" y="1778357"/>
              <a:ext cx="9606837" cy="4675637"/>
              <a:chOff x="943597" y="1299124"/>
              <a:chExt cx="10196817" cy="496278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5873947A-545E-4D18-A9F5-6C26670194F9}"/>
                  </a:ext>
                </a:extLst>
              </p:cNvPr>
              <p:cNvSpPr/>
              <p:nvPr/>
            </p:nvSpPr>
            <p:spPr>
              <a:xfrm>
                <a:off x="943597" y="1299124"/>
                <a:ext cx="1548000" cy="360000"/>
              </a:xfrm>
              <a:prstGeom prst="roundRect">
                <a:avLst>
                  <a:gd name="adj" fmla="val 50000"/>
                </a:avLst>
              </a:prstGeom>
              <a:solidFill>
                <a:srgbClr val="3869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사용자</a:t>
                </a:r>
                <a:endPara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564282F-EB72-4DA0-B77D-B4F6D5990316}"/>
                  </a:ext>
                </a:extLst>
              </p:cNvPr>
              <p:cNvSpPr/>
              <p:nvPr/>
            </p:nvSpPr>
            <p:spPr>
              <a:xfrm>
                <a:off x="3030527" y="1299124"/>
                <a:ext cx="1670831" cy="360000"/>
              </a:xfrm>
              <a:prstGeom prst="roundRect">
                <a:avLst>
                  <a:gd name="adj" fmla="val 50000"/>
                </a:avLst>
              </a:prstGeom>
              <a:solidFill>
                <a:srgbClr val="3869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메신저 채널</a:t>
                </a:r>
                <a:endParaRPr lang="en-US" altLang="ko-KR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81851DF1-60B0-464C-8AEF-2745259E34D2}"/>
                  </a:ext>
                </a:extLst>
              </p:cNvPr>
              <p:cNvSpPr/>
              <p:nvPr/>
            </p:nvSpPr>
            <p:spPr>
              <a:xfrm>
                <a:off x="5268005" y="1299124"/>
                <a:ext cx="1548000" cy="360000"/>
              </a:xfrm>
              <a:prstGeom prst="roundRect">
                <a:avLst>
                  <a:gd name="adj" fmla="val 50000"/>
                </a:avLst>
              </a:prstGeom>
              <a:solidFill>
                <a:srgbClr val="3869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DB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2700269-7A22-4B93-B029-E7A42E33959D}"/>
                  </a:ext>
                </a:extLst>
              </p:cNvPr>
              <p:cNvSpPr/>
              <p:nvPr/>
            </p:nvSpPr>
            <p:spPr>
              <a:xfrm>
                <a:off x="7300319" y="1299126"/>
                <a:ext cx="1789731" cy="359998"/>
              </a:xfrm>
              <a:prstGeom prst="roundRect">
                <a:avLst>
                  <a:gd name="adj" fmla="val 50000"/>
                </a:avLst>
              </a:prstGeom>
              <a:solidFill>
                <a:srgbClr val="3869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NLP </a:t>
                </a:r>
                <a:r>
                  <a:rPr lang="ko-KR" altLang="en-US" sz="20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서비스</a:t>
                </a:r>
                <a:endParaRPr lang="en-US" altLang="ko-KR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61AA7AA-14CD-4D45-B966-C4015FC9AC3F}"/>
                  </a:ext>
                </a:extLst>
              </p:cNvPr>
              <p:cNvSpPr/>
              <p:nvPr/>
            </p:nvSpPr>
            <p:spPr>
              <a:xfrm>
                <a:off x="9592414" y="1299126"/>
                <a:ext cx="1548000" cy="360000"/>
              </a:xfrm>
              <a:prstGeom prst="roundRect">
                <a:avLst>
                  <a:gd name="adj" fmla="val 50000"/>
                </a:avLst>
              </a:prstGeom>
              <a:solidFill>
                <a:srgbClr val="3869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외부 </a:t>
                </a:r>
                <a:r>
                  <a:rPr lang="en-US" altLang="ko-KR" sz="20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API</a:t>
                </a: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39CEDD7F-3972-431F-9B77-D2EAAA9052A9}"/>
                  </a:ext>
                </a:extLst>
              </p:cNvPr>
              <p:cNvCxnSpPr/>
              <p:nvPr/>
            </p:nvCxnSpPr>
            <p:spPr>
              <a:xfrm>
                <a:off x="1713052" y="1659124"/>
                <a:ext cx="0" cy="460278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042E36E-8FE3-47B2-8CC0-D17E12570BB0}"/>
                  </a:ext>
                </a:extLst>
              </p:cNvPr>
              <p:cNvCxnSpPr/>
              <p:nvPr/>
            </p:nvCxnSpPr>
            <p:spPr>
              <a:xfrm>
                <a:off x="3865943" y="1659124"/>
                <a:ext cx="0" cy="460278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81D7831-387A-4F37-BEE3-1709857FAA9E}"/>
                  </a:ext>
                </a:extLst>
              </p:cNvPr>
              <p:cNvCxnSpPr/>
              <p:nvPr/>
            </p:nvCxnSpPr>
            <p:spPr>
              <a:xfrm>
                <a:off x="6053578" y="1659124"/>
                <a:ext cx="0" cy="460278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D48A86A-6AAE-4B65-9CF4-354D217B539A}"/>
                  </a:ext>
                </a:extLst>
              </p:cNvPr>
              <p:cNvCxnSpPr/>
              <p:nvPr/>
            </p:nvCxnSpPr>
            <p:spPr>
              <a:xfrm>
                <a:off x="8238952" y="1659124"/>
                <a:ext cx="0" cy="460278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4CFF5E34-198E-4D0E-BD53-11D23C0B8D88}"/>
                  </a:ext>
                </a:extLst>
              </p:cNvPr>
              <p:cNvCxnSpPr/>
              <p:nvPr/>
            </p:nvCxnSpPr>
            <p:spPr>
              <a:xfrm>
                <a:off x="10366414" y="1659124"/>
                <a:ext cx="0" cy="460278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A95419-B3A0-47BC-B646-8A7DC849D4BE}"/>
              </a:ext>
            </a:extLst>
          </p:cNvPr>
          <p:cNvGrpSpPr/>
          <p:nvPr/>
        </p:nvGrpSpPr>
        <p:grpSpPr>
          <a:xfrm>
            <a:off x="2003690" y="1946751"/>
            <a:ext cx="1954699" cy="372696"/>
            <a:chOff x="2003690" y="2078754"/>
            <a:chExt cx="1954699" cy="372696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7A9DB26-8F8F-4799-BDBC-62917E062F6B}"/>
                </a:ext>
              </a:extLst>
            </p:cNvPr>
            <p:cNvCxnSpPr>
              <a:cxnSpLocks/>
            </p:cNvCxnSpPr>
            <p:nvPr/>
          </p:nvCxnSpPr>
          <p:spPr>
            <a:xfrm>
              <a:off x="2003690" y="2451450"/>
              <a:ext cx="1954699" cy="0"/>
            </a:xfrm>
            <a:prstGeom prst="straightConnector1">
              <a:avLst/>
            </a:prstGeom>
            <a:ln>
              <a:solidFill>
                <a:srgbClr val="F4B183"/>
              </a:solidFill>
              <a:headEnd w="lg" len="lg"/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F29E1B-FEAE-4E8B-B6BC-80B803E80CF8}"/>
                </a:ext>
              </a:extLst>
            </p:cNvPr>
            <p:cNvSpPr txBox="1"/>
            <p:nvPr/>
          </p:nvSpPr>
          <p:spPr>
            <a:xfrm>
              <a:off x="2043435" y="2078754"/>
              <a:ext cx="10918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질문입력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4044CCD-28F1-4000-AFF9-75E327C45DCD}"/>
              </a:ext>
            </a:extLst>
          </p:cNvPr>
          <p:cNvGrpSpPr/>
          <p:nvPr/>
        </p:nvGrpSpPr>
        <p:grpSpPr>
          <a:xfrm>
            <a:off x="2051818" y="4973228"/>
            <a:ext cx="1954699" cy="1131482"/>
            <a:chOff x="2003690" y="4880628"/>
            <a:chExt cx="1954699" cy="113148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B79C4CE-6DEC-4AF6-93FA-5DD8057BEB34}"/>
                </a:ext>
              </a:extLst>
            </p:cNvPr>
            <p:cNvGrpSpPr/>
            <p:nvPr/>
          </p:nvGrpSpPr>
          <p:grpSpPr>
            <a:xfrm>
              <a:off x="2003690" y="4880628"/>
              <a:ext cx="1954699" cy="372696"/>
              <a:chOff x="2003690" y="2078754"/>
              <a:chExt cx="1954699" cy="372696"/>
            </a:xfrm>
          </p:grpSpPr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13AF3C42-3AE1-4686-89D8-9FFB4D8193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3690" y="2451450"/>
                <a:ext cx="1954699" cy="0"/>
              </a:xfrm>
              <a:prstGeom prst="straightConnector1">
                <a:avLst/>
              </a:prstGeom>
              <a:ln>
                <a:solidFill>
                  <a:srgbClr val="F4B183"/>
                </a:solidFill>
                <a:prstDash val="dash"/>
                <a:headEnd w="lg" len="lg"/>
                <a:tailEnd type="triangle" w="lg" len="lg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B91FFA-E33E-49BD-8719-B5883DB42B76}"/>
                  </a:ext>
                </a:extLst>
              </p:cNvPr>
              <p:cNvSpPr txBox="1"/>
              <p:nvPr/>
            </p:nvSpPr>
            <p:spPr>
              <a:xfrm>
                <a:off x="2043435" y="2078754"/>
                <a:ext cx="10918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답변출력</a:t>
                </a:r>
                <a:endParaRPr lang="ko-KR" alt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F34F75B-161F-49AA-A313-B31D2906B425}"/>
                </a:ext>
              </a:extLst>
            </p:cNvPr>
            <p:cNvGrpSpPr/>
            <p:nvPr/>
          </p:nvGrpSpPr>
          <p:grpSpPr>
            <a:xfrm>
              <a:off x="2003690" y="5639414"/>
              <a:ext cx="1954699" cy="372696"/>
              <a:chOff x="2003690" y="2078754"/>
              <a:chExt cx="1954699" cy="372696"/>
            </a:xfrm>
          </p:grpSpPr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BED708C-256C-4868-91ED-04A1203BC4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3690" y="2451450"/>
                <a:ext cx="1954699" cy="0"/>
              </a:xfrm>
              <a:prstGeom prst="straightConnector1">
                <a:avLst/>
              </a:prstGeom>
              <a:ln>
                <a:solidFill>
                  <a:srgbClr val="F4B183"/>
                </a:solidFill>
                <a:prstDash val="dash"/>
                <a:headEnd w="lg" len="lg"/>
                <a:tailEnd type="triangle" w="lg" len="lg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726C44-B3F8-4DAB-B595-1560971C3E02}"/>
                  </a:ext>
                </a:extLst>
              </p:cNvPr>
              <p:cNvSpPr txBox="1"/>
              <p:nvPr/>
            </p:nvSpPr>
            <p:spPr>
              <a:xfrm>
                <a:off x="2043435" y="2078754"/>
                <a:ext cx="10918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답변출력</a:t>
                </a:r>
                <a:endParaRPr lang="ko-KR" alt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EAC2ED-FA18-4D58-B5F2-5D00F2106887}"/>
              </a:ext>
            </a:extLst>
          </p:cNvPr>
          <p:cNvCxnSpPr>
            <a:cxnSpLocks/>
          </p:cNvCxnSpPr>
          <p:nvPr/>
        </p:nvCxnSpPr>
        <p:spPr>
          <a:xfrm>
            <a:off x="4045842" y="2851672"/>
            <a:ext cx="1954699" cy="0"/>
          </a:xfrm>
          <a:prstGeom prst="straightConnector1">
            <a:avLst/>
          </a:prstGeom>
          <a:ln>
            <a:solidFill>
              <a:srgbClr val="F4B183"/>
            </a:solidFill>
            <a:headEnd w="lg" len="lg"/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5C8DB6D-D7EF-44CE-9647-4340685DE2B1}"/>
              </a:ext>
            </a:extLst>
          </p:cNvPr>
          <p:cNvSpPr txBox="1"/>
          <p:nvPr/>
        </p:nvSpPr>
        <p:spPr>
          <a:xfrm>
            <a:off x="4047480" y="2854813"/>
            <a:ext cx="211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질문 전송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85955F5-E9C4-4878-86E4-A5732611FE31}"/>
              </a:ext>
            </a:extLst>
          </p:cNvPr>
          <p:cNvCxnSpPr>
            <a:cxnSpLocks/>
          </p:cNvCxnSpPr>
          <p:nvPr/>
        </p:nvCxnSpPr>
        <p:spPr>
          <a:xfrm>
            <a:off x="5985440" y="2851677"/>
            <a:ext cx="3315654" cy="0"/>
          </a:xfrm>
          <a:prstGeom prst="straightConnector1">
            <a:avLst/>
          </a:prstGeom>
          <a:ln>
            <a:solidFill>
              <a:srgbClr val="F4B183"/>
            </a:solidFill>
            <a:headEnd w="lg" len="lg"/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6D636BE-9D3F-4FCD-B1CB-5D42822526DD}"/>
              </a:ext>
            </a:extLst>
          </p:cNvPr>
          <p:cNvSpPr txBox="1"/>
          <p:nvPr/>
        </p:nvSpPr>
        <p:spPr>
          <a:xfrm>
            <a:off x="6106656" y="2854808"/>
            <a:ext cx="211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질문 전송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11680A-EA99-4BA6-98BC-F1AD9C6A565D}"/>
              </a:ext>
            </a:extLst>
          </p:cNvPr>
          <p:cNvGrpSpPr/>
          <p:nvPr/>
        </p:nvGrpSpPr>
        <p:grpSpPr>
          <a:xfrm>
            <a:off x="4042529" y="5164530"/>
            <a:ext cx="2158543" cy="1152468"/>
            <a:chOff x="1983274" y="5253324"/>
            <a:chExt cx="2158543" cy="115246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A98B3D9-16A8-40DF-85EB-A6CA176CE2B2}"/>
                </a:ext>
              </a:extLst>
            </p:cNvPr>
            <p:cNvGrpSpPr/>
            <p:nvPr/>
          </p:nvGrpSpPr>
          <p:grpSpPr>
            <a:xfrm>
              <a:off x="1995306" y="5253324"/>
              <a:ext cx="2113983" cy="405710"/>
              <a:chOff x="1995306" y="2451450"/>
              <a:chExt cx="2113983" cy="405710"/>
            </a:xfrm>
          </p:grpSpPr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B3A62086-D796-4051-804E-55858E151E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3690" y="2451450"/>
                <a:ext cx="1954699" cy="0"/>
              </a:xfrm>
              <a:prstGeom prst="straightConnector1">
                <a:avLst/>
              </a:prstGeom>
              <a:ln>
                <a:solidFill>
                  <a:srgbClr val="F4B183"/>
                </a:solidFill>
                <a:prstDash val="dash"/>
                <a:headEnd w="lg" len="lg"/>
                <a:tailEnd type="triangle" w="lg" len="lg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9B79E5-673F-4941-AB79-C769D895529B}"/>
                  </a:ext>
                </a:extLst>
              </p:cNvPr>
              <p:cNvSpPr txBox="1"/>
              <p:nvPr/>
            </p:nvSpPr>
            <p:spPr>
              <a:xfrm>
                <a:off x="1995306" y="2487828"/>
                <a:ext cx="2113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유저</a:t>
                </a: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ID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와 답변 전송</a:t>
                </a:r>
                <a:endParaRPr lang="ko-KR" alt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A1A68B3-CF56-46DD-BEC8-7E554FFF30CB}"/>
                </a:ext>
              </a:extLst>
            </p:cNvPr>
            <p:cNvGrpSpPr/>
            <p:nvPr/>
          </p:nvGrpSpPr>
          <p:grpSpPr>
            <a:xfrm>
              <a:off x="1983274" y="6012110"/>
              <a:ext cx="2158543" cy="393682"/>
              <a:chOff x="1983274" y="2451450"/>
              <a:chExt cx="2158543" cy="393682"/>
            </a:xfrm>
          </p:grpSpPr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FAA1F5CE-1DF5-4D6E-A056-06D45376A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3690" y="2451450"/>
                <a:ext cx="1954699" cy="0"/>
              </a:xfrm>
              <a:prstGeom prst="straightConnector1">
                <a:avLst/>
              </a:prstGeom>
              <a:ln>
                <a:solidFill>
                  <a:srgbClr val="F4B183"/>
                </a:solidFill>
                <a:prstDash val="dash"/>
                <a:headEnd w="lg" len="lg"/>
                <a:tailEnd type="triangle" w="lg" len="lg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47F4EEF-C43F-48A0-98BC-6BECB0E47720}"/>
                  </a:ext>
                </a:extLst>
              </p:cNvPr>
              <p:cNvSpPr txBox="1"/>
              <p:nvPr/>
            </p:nvSpPr>
            <p:spPr>
              <a:xfrm>
                <a:off x="1983274" y="2475800"/>
                <a:ext cx="2158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유저</a:t>
                </a: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ID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와 답변 전송</a:t>
                </a:r>
                <a:endParaRPr lang="ko-KR" alt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33BC6EB-61EA-4233-93F0-A67B0F6E5A11}"/>
              </a:ext>
            </a:extLst>
          </p:cNvPr>
          <p:cNvCxnSpPr>
            <a:cxnSpLocks/>
          </p:cNvCxnSpPr>
          <p:nvPr/>
        </p:nvCxnSpPr>
        <p:spPr>
          <a:xfrm flipV="1">
            <a:off x="4045842" y="2658217"/>
            <a:ext cx="0" cy="193457"/>
          </a:xfrm>
          <a:prstGeom prst="line">
            <a:avLst/>
          </a:prstGeom>
          <a:ln>
            <a:solidFill>
              <a:srgbClr val="F4B18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3FA446A-D5C1-4934-B6DB-0CB25BE41638}"/>
              </a:ext>
            </a:extLst>
          </p:cNvPr>
          <p:cNvSpPr txBox="1"/>
          <p:nvPr/>
        </p:nvSpPr>
        <p:spPr>
          <a:xfrm>
            <a:off x="3037970" y="2416208"/>
            <a:ext cx="2015744" cy="369332"/>
          </a:xfrm>
          <a:prstGeom prst="rect">
            <a:avLst/>
          </a:prstGeom>
          <a:solidFill>
            <a:srgbClr val="A9D1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카카오톡으로 구현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EE4A7F5-5E6D-4685-A56F-0F6E51890E9D}"/>
              </a:ext>
            </a:extLst>
          </p:cNvPr>
          <p:cNvCxnSpPr>
            <a:cxnSpLocks/>
          </p:cNvCxnSpPr>
          <p:nvPr/>
        </p:nvCxnSpPr>
        <p:spPr>
          <a:xfrm flipV="1">
            <a:off x="4045842" y="5181044"/>
            <a:ext cx="0" cy="193457"/>
          </a:xfrm>
          <a:prstGeom prst="line">
            <a:avLst/>
          </a:prstGeom>
          <a:ln>
            <a:solidFill>
              <a:srgbClr val="F4B18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E0543318-16DB-4006-964B-F7230DF78E6A}"/>
              </a:ext>
            </a:extLst>
          </p:cNvPr>
          <p:cNvCxnSpPr>
            <a:cxnSpLocks/>
          </p:cNvCxnSpPr>
          <p:nvPr/>
        </p:nvCxnSpPr>
        <p:spPr>
          <a:xfrm flipV="1">
            <a:off x="4045842" y="5944016"/>
            <a:ext cx="0" cy="193457"/>
          </a:xfrm>
          <a:prstGeom prst="line">
            <a:avLst/>
          </a:prstGeom>
          <a:ln>
            <a:solidFill>
              <a:srgbClr val="F4B18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393357F-4E3D-4A4E-BD14-333553F46AFA}"/>
              </a:ext>
            </a:extLst>
          </p:cNvPr>
          <p:cNvSpPr txBox="1"/>
          <p:nvPr/>
        </p:nvSpPr>
        <p:spPr>
          <a:xfrm>
            <a:off x="5273292" y="2059686"/>
            <a:ext cx="1671387" cy="369332"/>
          </a:xfrm>
          <a:prstGeom prst="rect">
            <a:avLst/>
          </a:prstGeom>
          <a:solidFill>
            <a:srgbClr val="A9D1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딕셔너리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98025633-D7D0-44E7-8A7F-A83608B8A101}"/>
              </a:ext>
            </a:extLst>
          </p:cNvPr>
          <p:cNvGrpSpPr/>
          <p:nvPr/>
        </p:nvGrpSpPr>
        <p:grpSpPr>
          <a:xfrm>
            <a:off x="6077292" y="4780259"/>
            <a:ext cx="2348098" cy="372696"/>
            <a:chOff x="6077292" y="4676084"/>
            <a:chExt cx="2348098" cy="372696"/>
          </a:xfrm>
        </p:grpSpPr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A32A00F7-6654-485B-ADC9-D3922E8EB3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8034" y="5048780"/>
              <a:ext cx="2038628" cy="0"/>
            </a:xfrm>
            <a:prstGeom prst="straightConnector1">
              <a:avLst/>
            </a:prstGeom>
            <a:ln>
              <a:solidFill>
                <a:srgbClr val="F4B183"/>
              </a:solidFill>
              <a:prstDash val="solid"/>
              <a:headEnd w="lg" len="lg"/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1D23784-92EF-4A26-B13A-753A1DA8AD2E}"/>
                </a:ext>
              </a:extLst>
            </p:cNvPr>
            <p:cNvSpPr txBox="1"/>
            <p:nvPr/>
          </p:nvSpPr>
          <p:spPr>
            <a:xfrm>
              <a:off x="6077292" y="4676084"/>
              <a:ext cx="23480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확률 기준 문장 선택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CF85FF33-383E-4C54-A132-FC76250554F4}"/>
              </a:ext>
            </a:extLst>
          </p:cNvPr>
          <p:cNvGrpSpPr/>
          <p:nvPr/>
        </p:nvGrpSpPr>
        <p:grpSpPr>
          <a:xfrm>
            <a:off x="6108034" y="5550620"/>
            <a:ext cx="4071948" cy="393396"/>
            <a:chOff x="2003690" y="2078754"/>
            <a:chExt cx="3904309" cy="393396"/>
          </a:xfrm>
        </p:grpSpPr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EAFF6452-6609-4652-9411-C66FAEE31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3690" y="2451450"/>
              <a:ext cx="3904309" cy="20700"/>
            </a:xfrm>
            <a:prstGeom prst="straightConnector1">
              <a:avLst/>
            </a:prstGeom>
            <a:ln>
              <a:solidFill>
                <a:srgbClr val="F4B183"/>
              </a:solidFill>
              <a:prstDash val="solid"/>
              <a:headEnd w="lg" len="lg"/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A1FD132-7E79-40AF-9533-4D34DFFF7DDD}"/>
                </a:ext>
              </a:extLst>
            </p:cNvPr>
            <p:cNvSpPr txBox="1"/>
            <p:nvPr/>
          </p:nvSpPr>
          <p:spPr>
            <a:xfrm>
              <a:off x="2043435" y="2078754"/>
              <a:ext cx="10918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답변출력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FEB478AA-EFD1-4435-B493-C6865809354C}"/>
              </a:ext>
            </a:extLst>
          </p:cNvPr>
          <p:cNvSpPr txBox="1"/>
          <p:nvPr/>
        </p:nvSpPr>
        <p:spPr>
          <a:xfrm>
            <a:off x="7393767" y="3186432"/>
            <a:ext cx="1557240" cy="369332"/>
          </a:xfrm>
          <a:prstGeom prst="rect">
            <a:avLst/>
          </a:prstGeom>
          <a:solidFill>
            <a:srgbClr val="A9D1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키워드 추출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E194823-E76B-4665-A969-38B18BE705A2}"/>
              </a:ext>
            </a:extLst>
          </p:cNvPr>
          <p:cNvCxnSpPr>
            <a:cxnSpLocks/>
          </p:cNvCxnSpPr>
          <p:nvPr/>
        </p:nvCxnSpPr>
        <p:spPr>
          <a:xfrm flipH="1">
            <a:off x="6149486" y="3362635"/>
            <a:ext cx="1219014" cy="0"/>
          </a:xfrm>
          <a:prstGeom prst="straightConnector1">
            <a:avLst/>
          </a:prstGeom>
          <a:ln>
            <a:solidFill>
              <a:srgbClr val="F4B183"/>
            </a:solidFill>
            <a:prstDash val="solid"/>
            <a:headEnd w="lg" len="lg"/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915D02A-8562-4768-A9E6-BC7D85BC1B8E}"/>
              </a:ext>
            </a:extLst>
          </p:cNvPr>
          <p:cNvCxnSpPr>
            <a:cxnSpLocks/>
          </p:cNvCxnSpPr>
          <p:nvPr/>
        </p:nvCxnSpPr>
        <p:spPr>
          <a:xfrm>
            <a:off x="8165832" y="4056456"/>
            <a:ext cx="6555" cy="497376"/>
          </a:xfrm>
          <a:prstGeom prst="straightConnector1">
            <a:avLst/>
          </a:prstGeom>
          <a:ln>
            <a:solidFill>
              <a:srgbClr val="F4B183"/>
            </a:solidFill>
            <a:prstDash val="solid"/>
            <a:headEnd w="lg" len="lg"/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9AF334-E90B-40C8-8057-CED6576127AD}"/>
              </a:ext>
            </a:extLst>
          </p:cNvPr>
          <p:cNvSpPr txBox="1"/>
          <p:nvPr/>
        </p:nvSpPr>
        <p:spPr>
          <a:xfrm>
            <a:off x="7127348" y="3799580"/>
            <a:ext cx="2069230" cy="369332"/>
          </a:xfrm>
          <a:prstGeom prst="rect">
            <a:avLst/>
          </a:prstGeom>
          <a:solidFill>
            <a:srgbClr val="A9D1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tf-idf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유사도 비교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1D24335-5F97-4940-992E-3BEB6271EE8D}"/>
              </a:ext>
            </a:extLst>
          </p:cNvPr>
          <p:cNvSpPr txBox="1"/>
          <p:nvPr/>
        </p:nvSpPr>
        <p:spPr>
          <a:xfrm>
            <a:off x="7507943" y="4328988"/>
            <a:ext cx="1300588" cy="369325"/>
          </a:xfrm>
          <a:prstGeom prst="rect">
            <a:avLst/>
          </a:prstGeom>
          <a:solidFill>
            <a:srgbClr val="A9D1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Seq2Se2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CBF9C11-1298-4730-9DD1-689D4262F372}"/>
              </a:ext>
            </a:extLst>
          </p:cNvPr>
          <p:cNvCxnSpPr>
            <a:cxnSpLocks/>
          </p:cNvCxnSpPr>
          <p:nvPr/>
        </p:nvCxnSpPr>
        <p:spPr>
          <a:xfrm flipV="1">
            <a:off x="8166964" y="4670531"/>
            <a:ext cx="0" cy="1246149"/>
          </a:xfrm>
          <a:prstGeom prst="line">
            <a:avLst/>
          </a:prstGeom>
          <a:ln>
            <a:solidFill>
              <a:srgbClr val="F4B183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9F4B9A2-E831-4C8D-BA3A-DFB11C6D6A15}"/>
              </a:ext>
            </a:extLst>
          </p:cNvPr>
          <p:cNvGrpSpPr/>
          <p:nvPr/>
        </p:nvGrpSpPr>
        <p:grpSpPr>
          <a:xfrm>
            <a:off x="8111301" y="5169064"/>
            <a:ext cx="2069230" cy="369332"/>
            <a:chOff x="8111301" y="5092864"/>
            <a:chExt cx="2069230" cy="369332"/>
          </a:xfrm>
        </p:grpSpPr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8116323-7408-4F2A-AE34-9A94A9DFC961}"/>
                </a:ext>
              </a:extLst>
            </p:cNvPr>
            <p:cNvCxnSpPr>
              <a:cxnSpLocks/>
            </p:cNvCxnSpPr>
            <p:nvPr/>
          </p:nvCxnSpPr>
          <p:spPr>
            <a:xfrm>
              <a:off x="8158237" y="5437821"/>
              <a:ext cx="2021745" cy="0"/>
            </a:xfrm>
            <a:prstGeom prst="straightConnector1">
              <a:avLst/>
            </a:prstGeom>
            <a:ln>
              <a:solidFill>
                <a:srgbClr val="F4B183"/>
              </a:solidFill>
              <a:headEnd w="lg" len="lg"/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B54DEAF-8D16-4D83-B300-352FE76CAD9B}"/>
                </a:ext>
              </a:extLst>
            </p:cNvPr>
            <p:cNvSpPr txBox="1"/>
            <p:nvPr/>
          </p:nvSpPr>
          <p:spPr>
            <a:xfrm>
              <a:off x="8111301" y="5092864"/>
              <a:ext cx="20692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유사도 낮으면 반려 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406F0258-FFE5-42E7-A5BA-7C9349375D4A}"/>
              </a:ext>
            </a:extLst>
          </p:cNvPr>
          <p:cNvCxnSpPr>
            <a:cxnSpLocks/>
          </p:cNvCxnSpPr>
          <p:nvPr/>
        </p:nvCxnSpPr>
        <p:spPr>
          <a:xfrm flipH="1" flipV="1">
            <a:off x="10170201" y="5521642"/>
            <a:ext cx="4283" cy="408296"/>
          </a:xfrm>
          <a:prstGeom prst="line">
            <a:avLst/>
          </a:prstGeom>
          <a:ln>
            <a:solidFill>
              <a:srgbClr val="F4B183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D5AB7E3-17AE-48D3-B7AD-9401424557D7}"/>
              </a:ext>
            </a:extLst>
          </p:cNvPr>
          <p:cNvCxnSpPr>
            <a:cxnSpLocks/>
          </p:cNvCxnSpPr>
          <p:nvPr/>
        </p:nvCxnSpPr>
        <p:spPr>
          <a:xfrm flipH="1">
            <a:off x="8967687" y="3362635"/>
            <a:ext cx="1212297" cy="0"/>
          </a:xfrm>
          <a:prstGeom prst="straightConnector1">
            <a:avLst/>
          </a:prstGeom>
          <a:ln>
            <a:solidFill>
              <a:srgbClr val="F4B183"/>
            </a:solidFill>
            <a:headEnd w="lg" len="lg"/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C7E8E29C-16F6-4D51-9CD1-407D578E55F8}"/>
              </a:ext>
            </a:extLst>
          </p:cNvPr>
          <p:cNvCxnSpPr>
            <a:cxnSpLocks/>
          </p:cNvCxnSpPr>
          <p:nvPr/>
        </p:nvCxnSpPr>
        <p:spPr>
          <a:xfrm flipH="1" flipV="1">
            <a:off x="10164787" y="2942157"/>
            <a:ext cx="4283" cy="408296"/>
          </a:xfrm>
          <a:prstGeom prst="line">
            <a:avLst/>
          </a:prstGeom>
          <a:ln>
            <a:solidFill>
              <a:srgbClr val="F4B183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29D49F40-9E3C-4778-86B7-5643218EF863}"/>
              </a:ext>
            </a:extLst>
          </p:cNvPr>
          <p:cNvSpPr txBox="1"/>
          <p:nvPr/>
        </p:nvSpPr>
        <p:spPr>
          <a:xfrm>
            <a:off x="9325071" y="2661563"/>
            <a:ext cx="1671387" cy="369332"/>
          </a:xfrm>
          <a:prstGeom prst="rect">
            <a:avLst/>
          </a:prstGeom>
          <a:solidFill>
            <a:srgbClr val="A9D1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형태소 분석기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567E2AD0-5422-4C67-9683-D041411A9340}"/>
              </a:ext>
            </a:extLst>
          </p:cNvPr>
          <p:cNvCxnSpPr>
            <a:cxnSpLocks/>
          </p:cNvCxnSpPr>
          <p:nvPr/>
        </p:nvCxnSpPr>
        <p:spPr>
          <a:xfrm flipH="1" flipV="1">
            <a:off x="6116993" y="3345451"/>
            <a:ext cx="4283" cy="408296"/>
          </a:xfrm>
          <a:prstGeom prst="line">
            <a:avLst/>
          </a:prstGeom>
          <a:ln>
            <a:solidFill>
              <a:srgbClr val="F4B183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A38D1F75-EA32-4891-BD3E-AC104533C8D4}"/>
              </a:ext>
            </a:extLst>
          </p:cNvPr>
          <p:cNvCxnSpPr>
            <a:cxnSpLocks/>
          </p:cNvCxnSpPr>
          <p:nvPr/>
        </p:nvCxnSpPr>
        <p:spPr>
          <a:xfrm>
            <a:off x="6095999" y="4031564"/>
            <a:ext cx="1016858" cy="0"/>
          </a:xfrm>
          <a:prstGeom prst="straightConnector1">
            <a:avLst/>
          </a:prstGeom>
          <a:ln>
            <a:solidFill>
              <a:srgbClr val="F4B183"/>
            </a:solidFill>
            <a:prstDash val="solid"/>
            <a:headEnd w="lg" len="lg"/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1AF37C0E-415A-4AFC-9EDC-ED90FA043780}"/>
              </a:ext>
            </a:extLst>
          </p:cNvPr>
          <p:cNvCxnSpPr>
            <a:cxnSpLocks/>
          </p:cNvCxnSpPr>
          <p:nvPr/>
        </p:nvCxnSpPr>
        <p:spPr>
          <a:xfrm flipH="1" flipV="1">
            <a:off x="6105516" y="3648160"/>
            <a:ext cx="4283" cy="408296"/>
          </a:xfrm>
          <a:prstGeom prst="line">
            <a:avLst/>
          </a:prstGeom>
          <a:ln>
            <a:solidFill>
              <a:srgbClr val="F4B183"/>
            </a:solidFill>
            <a:prstDash val="soli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BEBFEFF-F188-4B46-88AE-4B2BD75F6C33}"/>
              </a:ext>
            </a:extLst>
          </p:cNvPr>
          <p:cNvSpPr txBox="1"/>
          <p:nvPr/>
        </p:nvSpPr>
        <p:spPr>
          <a:xfrm>
            <a:off x="5454478" y="3528396"/>
            <a:ext cx="1300588" cy="369325"/>
          </a:xfrm>
          <a:prstGeom prst="rect">
            <a:avLst/>
          </a:prstGeom>
          <a:solidFill>
            <a:srgbClr val="A9D1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Base</a:t>
            </a:r>
          </a:p>
        </p:txBody>
      </p:sp>
      <p:sp>
        <p:nvSpPr>
          <p:cNvPr id="190" name="슬라이드 번호 개체 틀 189">
            <a:extLst>
              <a:ext uri="{FF2B5EF4-FFF2-40B4-BE49-F238E27FC236}">
                <a16:creationId xmlns:a16="http://schemas.microsoft.com/office/drawing/2014/main" id="{8FD0F1EE-660A-48A6-8166-18715778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688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정의서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AFDBFF4F-1BAC-4B16-A924-A1D38E743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758886"/>
              </p:ext>
            </p:extLst>
          </p:nvPr>
        </p:nvGraphicFramePr>
        <p:xfrm>
          <a:off x="760599" y="1251167"/>
          <a:ext cx="10620000" cy="51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53949678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415797467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574472216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54412949"/>
                    </a:ext>
                  </a:extLst>
                </a:gridCol>
                <a:gridCol w="5652000">
                  <a:extLst>
                    <a:ext uri="{9D8B030D-6E8A-4147-A177-3AD203B41FA5}">
                      <a16:colId xmlns:a16="http://schemas.microsoft.com/office/drawing/2014/main" val="243754958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요구사항 분류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ID</a:t>
                      </a:r>
                      <a:endParaRPr lang="ko-KR" altLang="en-US" sz="18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상세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66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기능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기능 요구사항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FR-0001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보안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카카오톡에 인증된 계정으로만 이용 가능</a:t>
                      </a:r>
                      <a:endParaRPr lang="en-US" altLang="ko-KR" sz="16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6817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기능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8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FR-0002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정확도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질문 입력이 반복돼도 같은 결과가 도출되어야 함</a:t>
                      </a:r>
                      <a:endParaRPr lang="en-US" altLang="ko-KR" sz="16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4362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기능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8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FR-0003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규정준수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개인정보 활용 동의를 주기적으로 받아야 함</a:t>
                      </a:r>
                      <a:endParaRPr lang="en-US" altLang="ko-KR" sz="16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74378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기능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8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FR-0004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수신동의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년마다 광고성 정보 수신동의 확인 </a:t>
                      </a:r>
                      <a:r>
                        <a:rPr lang="ko-KR" altLang="en-US" sz="16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메세지</a:t>
                      </a:r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발송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64037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기능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8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FR-0005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언어처리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자연어 처리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965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기능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8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FR-0006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TEXT </a:t>
                      </a:r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분석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입력된 문장의 키워드를 추출하여 해당 답변 출력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547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기능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8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FR-0007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데이터 수집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개의 행동 관련된 데이터 제공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7478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비기능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사용성 요구사항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NFR–0001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vocabulary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같은 뜻의 다른 음절을 한 단어로 인식해야 함</a:t>
                      </a:r>
                      <a:endParaRPr lang="en-US" altLang="ko-KR" sz="16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0427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비기능</a:t>
                      </a:r>
                      <a:endParaRPr lang="ko-KR" altLang="en-US" sz="16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윤리적 요구사항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NFR–0002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데이터 정확성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비상식적이며 비윤리적인 답변을 방지해야 함</a:t>
                      </a:r>
                      <a:endParaRPr lang="en-US" altLang="ko-KR" sz="16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7225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비기능</a:t>
                      </a:r>
                      <a:endParaRPr lang="ko-KR" altLang="en-US" sz="16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성능 요구사항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NFR-0003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속도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초 이내로 답변 출력</a:t>
                      </a:r>
                      <a:endParaRPr lang="en-US" altLang="ko-KR" sz="16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0842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비기능</a:t>
                      </a:r>
                      <a:endParaRPr lang="ko-KR" altLang="en-US" sz="16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유지보수 요구사항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NFR-0004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유지보수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유사도가 낮은 질문은 주기적으로 재 </a:t>
                      </a:r>
                      <a:r>
                        <a:rPr lang="ko-KR" altLang="en-US" sz="16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크롤링</a:t>
                      </a:r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후 유지보수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53946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비기능</a:t>
                      </a:r>
                      <a:endParaRPr lang="ko-KR" altLang="en-US" sz="16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데이터 요구사항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NFR-0005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데이터베이스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로컬 데이터베이스에 데이터 저장</a:t>
                      </a:r>
                      <a:r>
                        <a:rPr lang="en-US" altLang="ko-KR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추후 </a:t>
                      </a:r>
                      <a:r>
                        <a:rPr lang="en-US" altLang="ko-KR" sz="16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sql</a:t>
                      </a:r>
                      <a:r>
                        <a:rPr lang="en-US" altLang="ko-KR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서버 </a:t>
                      </a:r>
                      <a:r>
                        <a:rPr lang="en-US" altLang="ko-KR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구축 예정</a:t>
                      </a:r>
                      <a:r>
                        <a:rPr lang="en-US" altLang="ko-KR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6361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ED86A2-71ED-412F-BFFF-2C5A881A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238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47075"/>
              <a:ext cx="5086585" cy="4282797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네이버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API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사용한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크롤링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72581" y="2092419"/>
              <a:ext cx="5398941" cy="421945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CE28171B-4C8E-4B37-ACD9-D56D04A70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1BDFF3-835F-4ADD-89F1-20692731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375D61-1598-4314-91E7-C5965D7E6F1D}"/>
              </a:ext>
            </a:extLst>
          </p:cNvPr>
          <p:cNvSpPr/>
          <p:nvPr/>
        </p:nvSpPr>
        <p:spPr>
          <a:xfrm>
            <a:off x="629919" y="1203274"/>
            <a:ext cx="4775457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수집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F4DB38A-62F2-475B-8954-EE41A390F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266" y="1762179"/>
            <a:ext cx="6282534" cy="440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78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47075"/>
              <a:ext cx="5086585" cy="4282797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품사 분류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사전에 저장한 단어와 새 단어 중복 시 제거</a:t>
              </a: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명사 길이별로 출력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딕셔너리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중복 검사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딕셔너리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최종 확인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72581" y="2092419"/>
              <a:ext cx="5398941" cy="421945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2692014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딕셔너리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생성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E28171B-4C8E-4B37-ACD9-D56D04A70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1BDFF3-835F-4ADD-89F1-20692731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6" name="Picture 4" descr="테이블이(가) 표시된 사진&#10;&#10;자동 생성된 설명">
            <a:extLst>
              <a:ext uri="{FF2B5EF4-FFF2-40B4-BE49-F238E27FC236}">
                <a16:creationId xmlns:a16="http://schemas.microsoft.com/office/drawing/2014/main" id="{AAE086A2-4077-4F89-90C4-5E5520C40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8"/>
          <a:stretch/>
        </p:blipFill>
        <p:spPr bwMode="auto">
          <a:xfrm>
            <a:off x="4659874" y="2045828"/>
            <a:ext cx="6424360" cy="38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텍스트이(가) 표시된 사진&#10;&#10;자동 생성된 설명">
            <a:extLst>
              <a:ext uri="{FF2B5EF4-FFF2-40B4-BE49-F238E27FC236}">
                <a16:creationId xmlns:a16="http://schemas.microsoft.com/office/drawing/2014/main" id="{4CD6E147-77FE-4E74-8FE8-9B51791C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303" y="2745155"/>
            <a:ext cx="6260790" cy="344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68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크롤링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데이터 합산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값이 없는 데이터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중복 데이터 삭제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정규표현식 사용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한글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숫자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특수문자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띄어쓰기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값과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값 개수 맞추기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2998784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F95AA4-7C52-40E0-B262-EA7F8837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6" name="Picture 2" descr="테이블이(가) 표시된 사진&#10;&#10;자동 생성된 설명">
            <a:extLst>
              <a:ext uri="{FF2B5EF4-FFF2-40B4-BE49-F238E27FC236}">
                <a16:creationId xmlns:a16="http://schemas.microsoft.com/office/drawing/2014/main" id="{921BA762-B911-4B42-99AE-E759F9D19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r="19600"/>
          <a:stretch/>
        </p:blipFill>
        <p:spPr bwMode="auto">
          <a:xfrm>
            <a:off x="4554364" y="1944547"/>
            <a:ext cx="6661504" cy="387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4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6BA0C06F-C6AD-43F0-888E-E11095BA38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12"/>
          <a:stretch/>
        </p:blipFill>
        <p:spPr>
          <a:xfrm rot="10800000">
            <a:off x="2689067" y="0"/>
            <a:ext cx="1894334" cy="10487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8049093-42C8-4EF8-8787-EC4C34B4A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12"/>
          <a:stretch/>
        </p:blipFill>
        <p:spPr>
          <a:xfrm rot="10800000">
            <a:off x="2648427" y="0"/>
            <a:ext cx="1894334" cy="1048793"/>
          </a:xfrm>
          <a:prstGeom prst="rect">
            <a:avLst/>
          </a:prstGeom>
        </p:spPr>
      </p:pic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1144456"/>
            <a:ext cx="11449717" cy="5077050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9B9D5A-5664-42AF-9CFA-9F20C82D09E1}"/>
              </a:ext>
            </a:extLst>
          </p:cNvPr>
          <p:cNvSpPr txBox="1"/>
          <p:nvPr/>
        </p:nvSpPr>
        <p:spPr>
          <a:xfrm>
            <a:off x="383695" y="122134"/>
            <a:ext cx="363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INDEX</a:t>
            </a:r>
            <a:endParaRPr lang="ko-KR" altLang="en-US" sz="48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6BE39A-3B3F-4EA4-B038-1D2E78A0EF87}"/>
              </a:ext>
            </a:extLst>
          </p:cNvPr>
          <p:cNvSpPr txBox="1"/>
          <p:nvPr/>
        </p:nvSpPr>
        <p:spPr>
          <a:xfrm>
            <a:off x="1260112" y="2159487"/>
            <a:ext cx="69143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0020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0 1.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개요</a:t>
            </a:r>
            <a:endParaRPr lang="en-US" altLang="ko-KR" sz="48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4800" dirty="0">
                <a:solidFill>
                  <a:srgbClr val="0020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0 2.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6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4800" dirty="0">
                <a:solidFill>
                  <a:srgbClr val="0020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0 3.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 결과</a:t>
            </a:r>
            <a:endParaRPr lang="en-US" altLang="ko-KR" sz="36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4800" dirty="0">
                <a:solidFill>
                  <a:srgbClr val="0020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0 4.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개선 방안</a:t>
            </a:r>
            <a:endParaRPr lang="en-US" altLang="ko-KR" sz="36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F8BAD45-BC4B-4F4D-8B96-04ED959829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882" y="4287521"/>
            <a:ext cx="2603736" cy="2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6034B60-6551-4EFF-9BC6-A01A65F52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82" y="4328161"/>
            <a:ext cx="2603736" cy="254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A0ADC-24B1-4F34-968F-B7B4CC52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48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문장 별 길이 개수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아웃레이어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제거 전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2998784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56B0BD4A-6AB6-4023-8EB7-7D21617CD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2" y="1837395"/>
            <a:ext cx="6565904" cy="41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989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29919" y="1486163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아웃레이어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제거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상위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3%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삭제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정규화된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분포 확인 가능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2998784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875CA690-1C6F-46EB-819C-01E31D06B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"/>
          <a:stretch/>
        </p:blipFill>
        <p:spPr bwMode="auto">
          <a:xfrm>
            <a:off x="4579901" y="1840057"/>
            <a:ext cx="6539058" cy="41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613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8846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629919" y="1469989"/>
            <a:ext cx="109321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6257017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마이닝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형용사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동사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원형 복원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606E16E8-1055-461C-90B6-44FDE435EC0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7"/>
          <a:stretch/>
        </p:blipFill>
        <p:spPr bwMode="auto">
          <a:xfrm>
            <a:off x="2176040" y="1856484"/>
            <a:ext cx="8758300" cy="20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>
            <a:extLst>
              <a:ext uri="{FF2B5EF4-FFF2-40B4-BE49-F238E27FC236}">
                <a16:creationId xmlns:a16="http://schemas.microsoft.com/office/drawing/2014/main" id="{60901308-85AA-4732-96B7-50AE9FCE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30"/>
          <a:stretch/>
        </p:blipFill>
        <p:spPr bwMode="auto">
          <a:xfrm>
            <a:off x="2129742" y="4030077"/>
            <a:ext cx="8866207" cy="21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ECD161-6BF4-4FB6-A1F2-3CC427858361}"/>
              </a:ext>
            </a:extLst>
          </p:cNvPr>
          <p:cNvSpPr txBox="1"/>
          <p:nvPr/>
        </p:nvSpPr>
        <p:spPr>
          <a:xfrm>
            <a:off x="781135" y="2788208"/>
            <a:ext cx="1478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원형 복원 전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B07414-599B-46CC-A51C-339C0606ED27}"/>
              </a:ext>
            </a:extLst>
          </p:cNvPr>
          <p:cNvSpPr txBox="1"/>
          <p:nvPr/>
        </p:nvSpPr>
        <p:spPr>
          <a:xfrm>
            <a:off x="781135" y="4846733"/>
            <a:ext cx="1478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원형 복원 후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891BF-48E7-4AD4-B49B-5E9CEAFE0917}"/>
              </a:ext>
            </a:extLst>
          </p:cNvPr>
          <p:cNvSpPr/>
          <p:nvPr/>
        </p:nvSpPr>
        <p:spPr>
          <a:xfrm>
            <a:off x="4204407" y="1830730"/>
            <a:ext cx="519993" cy="247560"/>
          </a:xfrm>
          <a:prstGeom prst="rect">
            <a:avLst/>
          </a:prstGeom>
          <a:noFill/>
          <a:ln w="5715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B230C2-7D92-4351-BCAF-D4B003ADA645}"/>
              </a:ext>
            </a:extLst>
          </p:cNvPr>
          <p:cNvSpPr/>
          <p:nvPr/>
        </p:nvSpPr>
        <p:spPr>
          <a:xfrm>
            <a:off x="3901296" y="3971190"/>
            <a:ext cx="454620" cy="216437"/>
          </a:xfrm>
          <a:prstGeom prst="rect">
            <a:avLst/>
          </a:prstGeom>
          <a:noFill/>
          <a:ln w="5715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A1F22D-02A6-4305-A96E-DBC3F28E50D9}"/>
              </a:ext>
            </a:extLst>
          </p:cNvPr>
          <p:cNvSpPr/>
          <p:nvPr/>
        </p:nvSpPr>
        <p:spPr>
          <a:xfrm>
            <a:off x="4316129" y="2316388"/>
            <a:ext cx="659732" cy="247560"/>
          </a:xfrm>
          <a:prstGeom prst="rect">
            <a:avLst/>
          </a:prstGeom>
          <a:noFill/>
          <a:ln w="5715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78442D-266E-45C5-AA43-E9EEBC971726}"/>
              </a:ext>
            </a:extLst>
          </p:cNvPr>
          <p:cNvSpPr/>
          <p:nvPr/>
        </p:nvSpPr>
        <p:spPr>
          <a:xfrm>
            <a:off x="3434467" y="4148253"/>
            <a:ext cx="499675" cy="213896"/>
          </a:xfrm>
          <a:prstGeom prst="rect">
            <a:avLst/>
          </a:prstGeom>
          <a:noFill/>
          <a:ln w="5715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D64C76-D126-4056-87A2-1DA11EAB9414}"/>
              </a:ext>
            </a:extLst>
          </p:cNvPr>
          <p:cNvSpPr/>
          <p:nvPr/>
        </p:nvSpPr>
        <p:spPr>
          <a:xfrm>
            <a:off x="6912769" y="1853688"/>
            <a:ext cx="659732" cy="247560"/>
          </a:xfrm>
          <a:prstGeom prst="rect">
            <a:avLst/>
          </a:prstGeom>
          <a:noFill/>
          <a:ln w="5715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A1C5C5-857B-4E33-9B9A-D1CFB9974BFE}"/>
              </a:ext>
            </a:extLst>
          </p:cNvPr>
          <p:cNvSpPr/>
          <p:nvPr/>
        </p:nvSpPr>
        <p:spPr>
          <a:xfrm>
            <a:off x="4909001" y="3976193"/>
            <a:ext cx="454620" cy="226294"/>
          </a:xfrm>
          <a:prstGeom prst="rect">
            <a:avLst/>
          </a:prstGeom>
          <a:noFill/>
          <a:ln w="5715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286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8846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102519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구체적인 문장이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질문 및 답변에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용이하다고 판단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A, Q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데이터들 중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내용이 긴 데이터를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각각의 값으로 선정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>
                <a:spcBef>
                  <a:spcPts val="0"/>
                </a:spcBef>
                <a:spcAft>
                  <a:spcPts val="0"/>
                </a:spcAft>
              </a:pPr>
              <a:b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</a:b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와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합쳐 </a:t>
              </a:r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Dataframe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(DATA)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생성</a:t>
              </a:r>
            </a:p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3938006" y="1469989"/>
            <a:ext cx="7786634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1" y="1203274"/>
            <a:ext cx="5286070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마이닝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대표 데이터 선정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86A28FA7-A4AF-4A8F-9370-B5625448B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37" y="2381654"/>
            <a:ext cx="7367542" cy="29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6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8846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fontAlgn="base">
                <a:spcBef>
                  <a:spcPts val="0"/>
                </a:spcBef>
                <a:spcAft>
                  <a:spcPts val="0"/>
                </a:spcAft>
                <a:buFont typeface="+mj-lt"/>
                <a:buNone/>
              </a:pPr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tf-idf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방식을 이용한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rtl="0" fontAlgn="base">
                <a:spcBef>
                  <a:spcPts val="0"/>
                </a:spcBef>
                <a:spcAft>
                  <a:spcPts val="0"/>
                </a:spcAft>
                <a:buFont typeface="+mj-lt"/>
                <a:buNone/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주요 키워드 추출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rtl="0" fontAlgn="base">
                <a:spcBef>
                  <a:spcPts val="0"/>
                </a:spcBef>
                <a:spcAft>
                  <a:spcPts val="0"/>
                </a:spcAft>
                <a:buFont typeface="+mj-lt"/>
                <a:buNone/>
              </a:pP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rtl="0" fontAlgn="base">
                <a:spcBef>
                  <a:spcPts val="0"/>
                </a:spcBef>
                <a:spcAft>
                  <a:spcPts val="0"/>
                </a:spcAft>
                <a:buFont typeface="+mj-lt"/>
                <a:buNone/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토큰 별 가중치 표현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rtl="0" fontAlgn="base">
                <a:spcBef>
                  <a:spcPts val="0"/>
                </a:spcBef>
                <a:spcAft>
                  <a:spcPts val="0"/>
                </a:spcAft>
                <a:buFont typeface="+mj-lt"/>
                <a:buNone/>
              </a:pP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검색 키워드 토큰화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에서 해당 단어가 없는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불필요한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data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제거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1" y="1203274"/>
            <a:ext cx="4636560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마이닝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Q, A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877FEAF4-332B-4887-ABA7-59039B75C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5"/>
          <a:stretch/>
        </p:blipFill>
        <p:spPr bwMode="auto">
          <a:xfrm>
            <a:off x="4398371" y="2076304"/>
            <a:ext cx="2873096" cy="37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76258F27-CBEE-43BC-975D-0B1380633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t="6583" r="5227" b="8050"/>
          <a:stretch/>
        </p:blipFill>
        <p:spPr bwMode="auto">
          <a:xfrm>
            <a:off x="6810391" y="1844484"/>
            <a:ext cx="4419994" cy="41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691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8846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문장 단위 구분 후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가중치가 높은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keyword</a:t>
              </a:r>
            </a:p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포함된 문장들만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한 문장으로 합치기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E9C0260A-8CA3-4889-85B8-B07E67CC6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674" y="2005642"/>
            <a:ext cx="6658928" cy="2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79FB1A5F-A355-4DD8-950D-A5FCAEAE0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78"/>
          <a:stretch/>
        </p:blipFill>
        <p:spPr bwMode="auto">
          <a:xfrm>
            <a:off x="4545674" y="4327518"/>
            <a:ext cx="6710559" cy="147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64E2891-5B86-4102-A5C1-96927890669A}"/>
              </a:ext>
            </a:extLst>
          </p:cNvPr>
          <p:cNvSpPr/>
          <p:nvPr/>
        </p:nvSpPr>
        <p:spPr>
          <a:xfrm>
            <a:off x="629921" y="1203274"/>
            <a:ext cx="4636800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마이닝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Q, A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111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8846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정규표현식을 통해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한글 외의 기호 숫자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제거 후 새로운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 저장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데이터도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와 같은 방식으로 처리</a:t>
              </a:r>
            </a:p>
            <a:p>
              <a:pPr algn="ctr" fontAlgn="base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6143A988-F0E3-43C8-B2A5-D9BFD17F1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9"/>
          <a:stretch/>
        </p:blipFill>
        <p:spPr bwMode="auto">
          <a:xfrm>
            <a:off x="4562859" y="1874653"/>
            <a:ext cx="3429218" cy="4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A398A7-A2E4-4D86-815F-847979D58FD0}"/>
              </a:ext>
            </a:extLst>
          </p:cNvPr>
          <p:cNvSpPr/>
          <p:nvPr/>
        </p:nvSpPr>
        <p:spPr>
          <a:xfrm>
            <a:off x="629921" y="1203274"/>
            <a:ext cx="4636800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마이닝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Q, A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15E193D5-52B0-428A-BFEE-A1F402883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88" y="1874652"/>
            <a:ext cx="3162300" cy="417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292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8846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Word embedding</a:t>
              </a:r>
            </a:p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 후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Word2Vec</a:t>
              </a:r>
            </a:p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결과 시각화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A398A7-A2E4-4D86-815F-847979D58FD0}"/>
              </a:ext>
            </a:extLst>
          </p:cNvPr>
          <p:cNvSpPr/>
          <p:nvPr/>
        </p:nvSpPr>
        <p:spPr>
          <a:xfrm>
            <a:off x="629921" y="1203274"/>
            <a:ext cx="2830909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NLP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7" name="KakaoTalk_20210701_133143018">
            <a:hlinkClick r:id="" action="ppaction://media"/>
            <a:extLst>
              <a:ext uri="{FF2B5EF4-FFF2-40B4-BE49-F238E27FC236}">
                <a16:creationId xmlns:a16="http://schemas.microsoft.com/office/drawing/2014/main" id="{22E631EE-EE54-4054-B00E-56B9F429F4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1721" y="1762179"/>
            <a:ext cx="6423676" cy="42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5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8846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Word2index </a:t>
              </a:r>
            </a:p>
            <a:p>
              <a:pPr algn="ctr" fontAlgn="base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보카사전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제작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A398A7-A2E4-4D86-815F-847979D58FD0}"/>
              </a:ext>
            </a:extLst>
          </p:cNvPr>
          <p:cNvSpPr/>
          <p:nvPr/>
        </p:nvSpPr>
        <p:spPr>
          <a:xfrm>
            <a:off x="629922" y="1203274"/>
            <a:ext cx="5111122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NLP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Word2index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5288046-C917-45B5-A93E-C567B5E74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4"/>
          <a:stretch/>
        </p:blipFill>
        <p:spPr>
          <a:xfrm>
            <a:off x="4464387" y="2619353"/>
            <a:ext cx="6818191" cy="2486734"/>
          </a:xfrm>
          <a:prstGeom prst="rect">
            <a:avLst/>
          </a:prstGeom>
          <a:ln>
            <a:solidFill>
              <a:srgbClr val="F4B18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5CBF1F-260C-4190-880F-7D93EBA2B551}"/>
              </a:ext>
            </a:extLst>
          </p:cNvPr>
          <p:cNvSpPr/>
          <p:nvPr/>
        </p:nvSpPr>
        <p:spPr>
          <a:xfrm>
            <a:off x="6863787" y="2754283"/>
            <a:ext cx="608842" cy="289860"/>
          </a:xfrm>
          <a:prstGeom prst="rect">
            <a:avLst/>
          </a:prstGeom>
          <a:noFill/>
          <a:ln w="5715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5B103B-C0A3-499B-9A24-E4C340B8D1CE}"/>
              </a:ext>
            </a:extLst>
          </p:cNvPr>
          <p:cNvSpPr/>
          <p:nvPr/>
        </p:nvSpPr>
        <p:spPr>
          <a:xfrm>
            <a:off x="7326775" y="3990837"/>
            <a:ext cx="949123" cy="289860"/>
          </a:xfrm>
          <a:prstGeom prst="rect">
            <a:avLst/>
          </a:prstGeom>
          <a:noFill/>
          <a:ln w="5715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5333D6-0EC3-4CC2-A9C2-3D7E1D54654B}"/>
              </a:ext>
            </a:extLst>
          </p:cNvPr>
          <p:cNvSpPr/>
          <p:nvPr/>
        </p:nvSpPr>
        <p:spPr>
          <a:xfrm>
            <a:off x="9402583" y="2754283"/>
            <a:ext cx="366450" cy="353368"/>
          </a:xfrm>
          <a:prstGeom prst="rect">
            <a:avLst/>
          </a:prstGeom>
          <a:noFill/>
          <a:ln w="57150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C567C6-8232-47D0-BE1E-4D98B61CD880}"/>
              </a:ext>
            </a:extLst>
          </p:cNvPr>
          <p:cNvSpPr/>
          <p:nvPr/>
        </p:nvSpPr>
        <p:spPr>
          <a:xfrm>
            <a:off x="9988951" y="3961939"/>
            <a:ext cx="420152" cy="318758"/>
          </a:xfrm>
          <a:prstGeom prst="rect">
            <a:avLst/>
          </a:prstGeom>
          <a:noFill/>
          <a:ln w="57150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78B3C7-F2B4-447E-9D9C-844DE001776D}"/>
              </a:ext>
            </a:extLst>
          </p:cNvPr>
          <p:cNvSpPr/>
          <p:nvPr/>
        </p:nvSpPr>
        <p:spPr>
          <a:xfrm>
            <a:off x="7349121" y="3165447"/>
            <a:ext cx="301745" cy="186101"/>
          </a:xfrm>
          <a:prstGeom prst="rect">
            <a:avLst/>
          </a:prstGeom>
          <a:noFill/>
          <a:ln w="5715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D6C4E1-30EE-4D3A-BEF8-29E073E3FB48}"/>
              </a:ext>
            </a:extLst>
          </p:cNvPr>
          <p:cNvSpPr/>
          <p:nvPr/>
        </p:nvSpPr>
        <p:spPr>
          <a:xfrm>
            <a:off x="7974153" y="4385384"/>
            <a:ext cx="301745" cy="186101"/>
          </a:xfrm>
          <a:prstGeom prst="rect">
            <a:avLst/>
          </a:prstGeom>
          <a:noFill/>
          <a:ln w="5715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0EE827-503E-4262-A997-D894CF59AF9A}"/>
              </a:ext>
            </a:extLst>
          </p:cNvPr>
          <p:cNvSpPr/>
          <p:nvPr/>
        </p:nvSpPr>
        <p:spPr>
          <a:xfrm>
            <a:off x="5427322" y="3350123"/>
            <a:ext cx="301745" cy="186101"/>
          </a:xfrm>
          <a:prstGeom prst="rect">
            <a:avLst/>
          </a:prstGeom>
          <a:noFill/>
          <a:ln w="57150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425AED-D18E-4BD8-8669-FDF1AFAEBFCA}"/>
              </a:ext>
            </a:extLst>
          </p:cNvPr>
          <p:cNvSpPr/>
          <p:nvPr/>
        </p:nvSpPr>
        <p:spPr>
          <a:xfrm>
            <a:off x="6632914" y="4571485"/>
            <a:ext cx="301745" cy="186101"/>
          </a:xfrm>
          <a:prstGeom prst="rect">
            <a:avLst/>
          </a:prstGeom>
          <a:noFill/>
          <a:ln w="57150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271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8846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Seq2Seq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과정에서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fontAlgn="base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GRU, attention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A398A7-A2E4-4D86-815F-847979D58FD0}"/>
              </a:ext>
            </a:extLst>
          </p:cNvPr>
          <p:cNvSpPr/>
          <p:nvPr/>
        </p:nvSpPr>
        <p:spPr>
          <a:xfrm>
            <a:off x="629922" y="1203274"/>
            <a:ext cx="5111122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NLP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Seq2Seq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76E98A1-D0B9-4D92-89DD-933DAACC6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"/>
          <a:stretch/>
        </p:blipFill>
        <p:spPr>
          <a:xfrm>
            <a:off x="4981644" y="1839043"/>
            <a:ext cx="5804115" cy="425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5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9B9D5A-5664-42AF-9CFA-9F20C82D09E1}"/>
              </a:ext>
            </a:extLst>
          </p:cNvPr>
          <p:cNvSpPr txBox="1"/>
          <p:nvPr/>
        </p:nvSpPr>
        <p:spPr>
          <a:xfrm>
            <a:off x="4277359" y="1804461"/>
            <a:ext cx="363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INDEX</a:t>
            </a:r>
            <a:endParaRPr lang="ko-KR" altLang="en-US" sz="48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6BE39A-3B3F-4EA4-B038-1D2E78A0EF87}"/>
              </a:ext>
            </a:extLst>
          </p:cNvPr>
          <p:cNvSpPr txBox="1"/>
          <p:nvPr/>
        </p:nvSpPr>
        <p:spPr>
          <a:xfrm>
            <a:off x="3992228" y="2674646"/>
            <a:ext cx="42075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020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0 1.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개요</a:t>
            </a:r>
            <a:endParaRPr lang="en-US" altLang="ko-KR" sz="44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7B6AAB-EA93-435A-A004-A037C30C57BF}"/>
              </a:ext>
            </a:extLst>
          </p:cNvPr>
          <p:cNvGrpSpPr/>
          <p:nvPr/>
        </p:nvGrpSpPr>
        <p:grpSpPr>
          <a:xfrm>
            <a:off x="3246113" y="4002141"/>
            <a:ext cx="5872925" cy="3144445"/>
            <a:chOff x="3193103" y="4028643"/>
            <a:chExt cx="5872925" cy="31444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1BEC413-C697-4281-818F-78B20A905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236">
              <a:off x="6515855" y="4491251"/>
              <a:ext cx="2550173" cy="255017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4CA11FA-5E2A-4632-9A76-C7A7F100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3193103" y="4610545"/>
              <a:ext cx="2378860" cy="25625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D055608-68F8-42E8-ADD2-9E70F709A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321" y="4028643"/>
              <a:ext cx="2829357" cy="282935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760BDD-E65D-4AA6-93D3-4280720871E0}"/>
              </a:ext>
            </a:extLst>
          </p:cNvPr>
          <p:cNvGrpSpPr/>
          <p:nvPr/>
        </p:nvGrpSpPr>
        <p:grpSpPr>
          <a:xfrm>
            <a:off x="3193103" y="4028643"/>
            <a:ext cx="5872925" cy="3144445"/>
            <a:chOff x="3193103" y="4028643"/>
            <a:chExt cx="5872925" cy="31444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50B276-4344-4D72-B838-4431B1BE6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236">
              <a:off x="6515855" y="4491251"/>
              <a:ext cx="2550173" cy="255017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294062-6E59-40A6-967E-5C0B304F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3193103" y="4610545"/>
              <a:ext cx="2378860" cy="256254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FECA5F6-BB5F-4A0A-BEA6-3F85932B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321" y="4028643"/>
              <a:ext cx="2829357" cy="2829357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C8601D-5A08-4535-AAA8-90D92E0F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903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72120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9B9D5A-5664-42AF-9CFA-9F20C82D09E1}"/>
              </a:ext>
            </a:extLst>
          </p:cNvPr>
          <p:cNvSpPr txBox="1"/>
          <p:nvPr/>
        </p:nvSpPr>
        <p:spPr>
          <a:xfrm>
            <a:off x="4277359" y="1804461"/>
            <a:ext cx="363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INDEX</a:t>
            </a:r>
            <a:endParaRPr lang="ko-KR" altLang="en-US" sz="48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6BE39A-3B3F-4EA4-B038-1D2E78A0EF87}"/>
              </a:ext>
            </a:extLst>
          </p:cNvPr>
          <p:cNvSpPr txBox="1"/>
          <p:nvPr/>
        </p:nvSpPr>
        <p:spPr>
          <a:xfrm>
            <a:off x="3992228" y="2674646"/>
            <a:ext cx="42075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020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0 3.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 결과</a:t>
            </a:r>
            <a:endParaRPr lang="en-US" altLang="ko-KR" sz="44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7B6AAB-EA93-435A-A004-A037C30C57BF}"/>
              </a:ext>
            </a:extLst>
          </p:cNvPr>
          <p:cNvGrpSpPr/>
          <p:nvPr/>
        </p:nvGrpSpPr>
        <p:grpSpPr>
          <a:xfrm>
            <a:off x="3246113" y="4002141"/>
            <a:ext cx="5872925" cy="3144445"/>
            <a:chOff x="3193103" y="4028643"/>
            <a:chExt cx="5872925" cy="314444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1BEC413-C697-4281-818F-78B20A905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236">
              <a:off x="6515855" y="4491251"/>
              <a:ext cx="2550173" cy="255017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4CA11FA-5E2A-4632-9A76-C7A7F100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3193103" y="4610545"/>
              <a:ext cx="2378860" cy="25625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D055608-68F8-42E8-ADD2-9E70F709A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321" y="4028643"/>
              <a:ext cx="2829357" cy="282935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760BDD-E65D-4AA6-93D3-4280720871E0}"/>
              </a:ext>
            </a:extLst>
          </p:cNvPr>
          <p:cNvGrpSpPr/>
          <p:nvPr/>
        </p:nvGrpSpPr>
        <p:grpSpPr>
          <a:xfrm>
            <a:off x="3193103" y="4028643"/>
            <a:ext cx="5872925" cy="3144445"/>
            <a:chOff x="3193103" y="4028643"/>
            <a:chExt cx="5872925" cy="31444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50B276-4344-4D72-B838-4431B1BE6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236">
              <a:off x="6515855" y="4491251"/>
              <a:ext cx="2550173" cy="255017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294062-6E59-40A6-967E-5C0B304F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3193103" y="4610545"/>
              <a:ext cx="2378860" cy="256254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FECA5F6-BB5F-4A0A-BEA6-3F85932B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321" y="4028643"/>
              <a:ext cx="2829357" cy="2829357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001B9-ED34-4855-AFD7-D1A13F52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00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68890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상세 기능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10D870F-3695-4BF5-870C-6FA814ED3CF9}"/>
              </a:ext>
            </a:extLst>
          </p:cNvPr>
          <p:cNvGrpSpPr/>
          <p:nvPr/>
        </p:nvGrpSpPr>
        <p:grpSpPr>
          <a:xfrm>
            <a:off x="629919" y="1933214"/>
            <a:ext cx="5916134" cy="4178455"/>
            <a:chOff x="3966554" y="1964798"/>
            <a:chExt cx="5622614" cy="447149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6607EC9-CFF1-42F3-86B2-3A2DC2F0934F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7C10927-2954-4D58-90B5-7E6E913088B7}"/>
                </a:ext>
              </a:extLst>
            </p:cNvPr>
            <p:cNvSpPr/>
            <p:nvPr/>
          </p:nvSpPr>
          <p:spPr>
            <a:xfrm>
              <a:off x="4080840" y="2101047"/>
              <a:ext cx="5385999" cy="4195301"/>
            </a:xfrm>
            <a:prstGeom prst="round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5"/>
              <a:r>
                <a:rPr lang="en-US" altLang="ko-KR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1. </a:t>
              </a:r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카카오톡 채널을 통한 </a:t>
              </a:r>
              <a:r>
                <a:rPr lang="ko-KR" altLang="en-US" sz="2200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챗봇</a:t>
              </a:r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구현</a:t>
              </a:r>
              <a:endPara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743200" lvl="5" indent="-2743200">
                <a:buAutoNum type="arabicPeriod"/>
              </a:pPr>
              <a:endPara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743200" lvl="5" indent="-2743200"/>
              <a:r>
                <a:rPr lang="en-US" altLang="ko-KR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2. </a:t>
              </a:r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문제 행동에 대한 해결방법 제시</a:t>
              </a:r>
              <a:endPara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743200" lvl="4" indent="-2743200">
                <a:buAutoNum type="arabicPeriod"/>
              </a:pPr>
              <a:endPara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743200" lvl="5" indent="-2743200"/>
              <a:r>
                <a:rPr lang="en-US" altLang="ko-KR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3. </a:t>
              </a:r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개의 행동 특성을 이용하여</a:t>
              </a:r>
              <a:endPara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743200" lvl="5" indent="-2743200"/>
              <a:r>
                <a:rPr lang="en-US" altLang="ko-KR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    </a:t>
              </a:r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새로운 행위가</a:t>
              </a:r>
              <a:r>
                <a:rPr lang="en-US" altLang="ko-KR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발생하더라도 </a:t>
              </a:r>
              <a:endPara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743200" lvl="5" indent="-2743200"/>
              <a:r>
                <a:rPr lang="en-US" altLang="ko-KR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    </a:t>
              </a:r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유사한 행동 패턴 확인 가능</a:t>
              </a:r>
              <a:endPara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4991031-EFBA-48B4-AD5A-CDBB916BA802}"/>
              </a:ext>
            </a:extLst>
          </p:cNvPr>
          <p:cNvSpPr/>
          <p:nvPr/>
        </p:nvSpPr>
        <p:spPr>
          <a:xfrm>
            <a:off x="1408600" y="1746359"/>
            <a:ext cx="4358770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핵심 기능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4803DA-4703-4CD5-AC4C-427ED9E7C8D0}"/>
              </a:ext>
            </a:extLst>
          </p:cNvPr>
          <p:cNvGrpSpPr/>
          <p:nvPr/>
        </p:nvGrpSpPr>
        <p:grpSpPr>
          <a:xfrm>
            <a:off x="7126569" y="1933214"/>
            <a:ext cx="4384709" cy="4178455"/>
            <a:chOff x="3966554" y="1964798"/>
            <a:chExt cx="5622614" cy="447149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D1E6001-CE78-4041-A115-737BFF314516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7128E57-8F4A-4DA1-BA56-E310EAC782E7}"/>
                </a:ext>
              </a:extLst>
            </p:cNvPr>
            <p:cNvSpPr/>
            <p:nvPr/>
          </p:nvSpPr>
          <p:spPr>
            <a:xfrm>
              <a:off x="4154885" y="2088660"/>
              <a:ext cx="5245950" cy="4207688"/>
            </a:xfrm>
            <a:prstGeom prst="roundRect">
              <a:avLst/>
            </a:prstGeom>
            <a:solidFill>
              <a:srgbClr val="F7F7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4A393E2-CD08-4AEB-898B-B5305E630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97" t="65001" r="21167" b="6609"/>
          <a:stretch/>
        </p:blipFill>
        <p:spPr>
          <a:xfrm>
            <a:off x="7800472" y="2407928"/>
            <a:ext cx="3036899" cy="322556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607664-3C93-4D04-AC87-9B9653EF8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435161" y="3351548"/>
            <a:ext cx="859688" cy="85968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3610C5-CB4A-4CD6-B195-56DDCDF9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511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2120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기술 시연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65441895-4606-47F9-A804-6958D5AF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CF1CFEE-E2A6-40C7-A636-1DEC5DF35625}"/>
              </a:ext>
            </a:extLst>
          </p:cNvPr>
          <p:cNvGrpSpPr/>
          <p:nvPr/>
        </p:nvGrpSpPr>
        <p:grpSpPr>
          <a:xfrm>
            <a:off x="2774248" y="1212247"/>
            <a:ext cx="8309986" cy="7248885"/>
            <a:chOff x="4895026" y="175495"/>
            <a:chExt cx="8309986" cy="724888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AD24BEE-775F-41F7-B750-C8836E5E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026" y="175495"/>
              <a:ext cx="8309986" cy="7248885"/>
            </a:xfrm>
            <a:prstGeom prst="rect">
              <a:avLst/>
            </a:prstGeom>
          </p:spPr>
        </p:pic>
        <p:pic>
          <p:nvPicPr>
            <p:cNvPr id="4" name="기술시연2">
              <a:hlinkClick r:id="" action="ppaction://media"/>
              <a:extLst>
                <a:ext uri="{FF2B5EF4-FFF2-40B4-BE49-F238E27FC236}">
                  <a16:creationId xmlns:a16="http://schemas.microsoft.com/office/drawing/2014/main" id="{FC521D71-3291-44FB-B033-87C2B9ACF86C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8"/>
            <a:srcRect b="31115"/>
            <a:stretch/>
          </p:blipFill>
          <p:spPr>
            <a:xfrm>
              <a:off x="6760344" y="820174"/>
              <a:ext cx="4580755" cy="5570625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C9CC6A3-78B9-43F3-B55F-E5AAA8D160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52" y="491191"/>
            <a:ext cx="8309986" cy="7248885"/>
          </a:xfrm>
          <a:prstGeom prst="rect">
            <a:avLst/>
          </a:prstGeom>
        </p:spPr>
      </p:pic>
      <p:pic>
        <p:nvPicPr>
          <p:cNvPr id="2" name="기술시연1">
            <a:hlinkClick r:id="" action="ppaction://media"/>
            <a:extLst>
              <a:ext uri="{FF2B5EF4-FFF2-40B4-BE49-F238E27FC236}">
                <a16:creationId xmlns:a16="http://schemas.microsoft.com/office/drawing/2014/main" id="{DF501935-E08F-4980-B55E-943C72851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b="33875"/>
          <a:stretch/>
        </p:blipFill>
        <p:spPr>
          <a:xfrm>
            <a:off x="3491998" y="1135871"/>
            <a:ext cx="4586427" cy="55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9B9D5A-5664-42AF-9CFA-9F20C82D09E1}"/>
              </a:ext>
            </a:extLst>
          </p:cNvPr>
          <p:cNvSpPr txBox="1"/>
          <p:nvPr/>
        </p:nvSpPr>
        <p:spPr>
          <a:xfrm>
            <a:off x="4277359" y="1804461"/>
            <a:ext cx="363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INDEX</a:t>
            </a:r>
            <a:endParaRPr lang="ko-KR" altLang="en-US" sz="48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6BE39A-3B3F-4EA4-B038-1D2E78A0EF87}"/>
              </a:ext>
            </a:extLst>
          </p:cNvPr>
          <p:cNvSpPr txBox="1"/>
          <p:nvPr/>
        </p:nvSpPr>
        <p:spPr>
          <a:xfrm>
            <a:off x="3395423" y="2674646"/>
            <a:ext cx="5401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0206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0 4.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개선 방안</a:t>
            </a:r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F055DBA-C7DC-4A60-A692-2138855ED03E}"/>
              </a:ext>
            </a:extLst>
          </p:cNvPr>
          <p:cNvGrpSpPr/>
          <p:nvPr/>
        </p:nvGrpSpPr>
        <p:grpSpPr>
          <a:xfrm>
            <a:off x="2568647" y="3797522"/>
            <a:ext cx="6927101" cy="3525644"/>
            <a:chOff x="2494248" y="3791911"/>
            <a:chExt cx="6927101" cy="352564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A112010-C7A6-444D-9434-71778CEE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94248" y="4301719"/>
              <a:ext cx="3015836" cy="30158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97E45CE-C18B-41EA-89FA-8A0319F6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440423" y="4291141"/>
              <a:ext cx="2980926" cy="298092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5950810-2D0B-468A-8905-AEC1FCE8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79" y="3791911"/>
              <a:ext cx="3053443" cy="305344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622F0D-AEF9-4A81-80AD-06DB91B33284}"/>
              </a:ext>
            </a:extLst>
          </p:cNvPr>
          <p:cNvGrpSpPr/>
          <p:nvPr/>
        </p:nvGrpSpPr>
        <p:grpSpPr>
          <a:xfrm>
            <a:off x="2494248" y="3791911"/>
            <a:ext cx="6927101" cy="3525644"/>
            <a:chOff x="2494248" y="3791911"/>
            <a:chExt cx="6927101" cy="35256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228D817-4D97-47E3-965E-8F93DBBE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94248" y="4301719"/>
              <a:ext cx="3015836" cy="30158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8F9105-36B6-4D8C-B0B4-BBA8E61C4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440423" y="4291141"/>
              <a:ext cx="2980926" cy="298092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48C1EC-C957-4B44-B884-D346A04D8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279" y="3791911"/>
              <a:ext cx="3053443" cy="3053443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BDF7BC-A3B1-4844-A606-0AC24A4E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20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9F2CCF-E37B-43AD-A3AC-F2F95C10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5957F4B-4300-4F3C-BEDB-B7F93359FE6E}"/>
              </a:ext>
            </a:extLst>
          </p:cNvPr>
          <p:cNvGrpSpPr/>
          <p:nvPr/>
        </p:nvGrpSpPr>
        <p:grpSpPr>
          <a:xfrm>
            <a:off x="358588" y="1358182"/>
            <a:ext cx="9783906" cy="4689896"/>
            <a:chOff x="975866" y="1781307"/>
            <a:chExt cx="9342264" cy="447819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36B9D25-A22D-4378-9340-33AB51D0BC8B}"/>
                </a:ext>
              </a:extLst>
            </p:cNvPr>
            <p:cNvGrpSpPr/>
            <p:nvPr/>
          </p:nvGrpSpPr>
          <p:grpSpPr>
            <a:xfrm>
              <a:off x="975866" y="1781307"/>
              <a:ext cx="9342264" cy="4478196"/>
              <a:chOff x="975866" y="1781307"/>
              <a:chExt cx="9342264" cy="4478196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4A7F5C6-B1E5-4CC5-8668-E555C78D86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53"/>
              <a:stretch/>
            </p:blipFill>
            <p:spPr>
              <a:xfrm>
                <a:off x="975866" y="1781307"/>
                <a:ext cx="9173439" cy="4478196"/>
              </a:xfrm>
              <a:prstGeom prst="rect">
                <a:avLst/>
              </a:prstGeom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A20BDEF-6749-4BD6-8B24-5CEA36A4A1E4}"/>
                  </a:ext>
                </a:extLst>
              </p:cNvPr>
              <p:cNvGrpSpPr/>
              <p:nvPr/>
            </p:nvGrpSpPr>
            <p:grpSpPr>
              <a:xfrm>
                <a:off x="3220327" y="2590821"/>
                <a:ext cx="7097803" cy="1427261"/>
                <a:chOff x="3220327" y="2590821"/>
                <a:chExt cx="7097803" cy="1427261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EC5896CE-BD96-412E-A832-74F05AD94748}"/>
                    </a:ext>
                  </a:extLst>
                </p:cNvPr>
                <p:cNvSpPr/>
                <p:nvPr/>
              </p:nvSpPr>
              <p:spPr>
                <a:xfrm>
                  <a:off x="3220327" y="2820798"/>
                  <a:ext cx="6492117" cy="55321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869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20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          동일 분야 타 프로그램 대비 경쟁적 우위</a:t>
                  </a:r>
                  <a:endParaRPr lang="en-US" altLang="ko-KR" sz="20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25C3774F-8812-4A52-86B1-9A1D707CE91F}"/>
                    </a:ext>
                  </a:extLst>
                </p:cNvPr>
                <p:cNvGrpSpPr/>
                <p:nvPr/>
              </p:nvGrpSpPr>
              <p:grpSpPr>
                <a:xfrm>
                  <a:off x="8971674" y="2590821"/>
                  <a:ext cx="1346456" cy="1346456"/>
                  <a:chOff x="1236631" y="4331131"/>
                  <a:chExt cx="1783317" cy="1783317"/>
                </a:xfrm>
              </p:grpSpPr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EC2E6620-92C4-4970-953A-57AD1995D0D8}"/>
                      </a:ext>
                    </a:extLst>
                  </p:cNvPr>
                  <p:cNvSpPr/>
                  <p:nvPr/>
                </p:nvSpPr>
                <p:spPr>
                  <a:xfrm>
                    <a:off x="1236631" y="4331131"/>
                    <a:ext cx="1783317" cy="1783317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924CE4A0-32B5-43FA-9EB1-5D00D0A5CDA5}"/>
                      </a:ext>
                    </a:extLst>
                  </p:cNvPr>
                  <p:cNvSpPr/>
                  <p:nvPr/>
                </p:nvSpPr>
                <p:spPr>
                  <a:xfrm>
                    <a:off x="1372870" y="4467370"/>
                    <a:ext cx="1510840" cy="151084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823CFBFC-DEFE-4D88-B632-448952487B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64112" y="2762477"/>
                  <a:ext cx="961580" cy="961580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C3574B5-FEC9-466B-BED2-0D1531FE95B7}"/>
                    </a:ext>
                  </a:extLst>
                </p:cNvPr>
                <p:cNvSpPr txBox="1"/>
                <p:nvPr/>
              </p:nvSpPr>
              <p:spPr>
                <a:xfrm>
                  <a:off x="3676837" y="3459704"/>
                  <a:ext cx="5472005" cy="5583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1. </a:t>
                  </a:r>
                  <a:r>
                    <a:rPr lang="ko-KR" altLang="en-US" sz="1600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아지냥이</a:t>
                  </a:r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(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건강 데이터만 제공</a:t>
                  </a:r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) -&gt; 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데이터의 다양성</a:t>
                  </a:r>
                  <a:endPara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2.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</a:t>
                  </a:r>
                  <a:r>
                    <a:rPr lang="ko-KR" altLang="en-US" sz="1600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펫칭</a:t>
                  </a:r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(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인터넷 사이트에서만 접속 가능</a:t>
                  </a:r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) -&gt; 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접근성 용이</a:t>
                  </a:r>
                  <a:endPara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46285C2-EF89-4FA4-8762-ACACE8D4E70D}"/>
                  </a:ext>
                </a:extLst>
              </p:cNvPr>
              <p:cNvGrpSpPr/>
              <p:nvPr/>
            </p:nvGrpSpPr>
            <p:grpSpPr>
              <a:xfrm>
                <a:off x="3220327" y="4202089"/>
                <a:ext cx="7097803" cy="1662369"/>
                <a:chOff x="3220327" y="2590821"/>
                <a:chExt cx="7097803" cy="1662369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9A9D49F5-9870-400C-8C07-1E4D3EE779D2}"/>
                    </a:ext>
                  </a:extLst>
                </p:cNvPr>
                <p:cNvSpPr/>
                <p:nvPr/>
              </p:nvSpPr>
              <p:spPr>
                <a:xfrm>
                  <a:off x="3220327" y="2820798"/>
                  <a:ext cx="6492117" cy="55321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869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20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              반려동물 시장에 따른 사업성 확보</a:t>
                  </a:r>
                  <a:endParaRPr lang="en-US" altLang="ko-KR" sz="20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63A6903-B600-47E1-84E8-A1271AEF2403}"/>
                    </a:ext>
                  </a:extLst>
                </p:cNvPr>
                <p:cNvGrpSpPr/>
                <p:nvPr/>
              </p:nvGrpSpPr>
              <p:grpSpPr>
                <a:xfrm>
                  <a:off x="8971674" y="2590821"/>
                  <a:ext cx="1346456" cy="1346456"/>
                  <a:chOff x="1236631" y="4331131"/>
                  <a:chExt cx="1783317" cy="1783317"/>
                </a:xfrm>
              </p:grpSpPr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87EF9359-5995-4ECA-A450-9A0818F560A7}"/>
                      </a:ext>
                    </a:extLst>
                  </p:cNvPr>
                  <p:cNvSpPr/>
                  <p:nvPr/>
                </p:nvSpPr>
                <p:spPr>
                  <a:xfrm>
                    <a:off x="1236631" y="4331131"/>
                    <a:ext cx="1783317" cy="1783317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F8E73563-DAB7-40FB-8D7C-F8ACF643DEFF}"/>
                      </a:ext>
                    </a:extLst>
                  </p:cNvPr>
                  <p:cNvSpPr/>
                  <p:nvPr/>
                </p:nvSpPr>
                <p:spPr>
                  <a:xfrm>
                    <a:off x="1372870" y="4467370"/>
                    <a:ext cx="1510840" cy="151084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FFC89B6-6E81-4DC5-80CD-C8E0657561BB}"/>
                    </a:ext>
                  </a:extLst>
                </p:cNvPr>
                <p:cNvSpPr txBox="1"/>
                <p:nvPr/>
              </p:nvSpPr>
              <p:spPr>
                <a:xfrm>
                  <a:off x="3676837" y="3459704"/>
                  <a:ext cx="5472005" cy="7934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거대한 반려동물 시장 규모에 따라</a:t>
                  </a:r>
                  <a:endPara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반려동물 관련 광고 삽입</a:t>
                  </a:r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(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장난감</a:t>
                  </a:r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, 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사료 등등</a:t>
                  </a:r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)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으로 </a:t>
                  </a:r>
                  <a:endPara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사업성</a:t>
                  </a:r>
                  <a:r>
                    <a:rPr lang="en-US" altLang="ko-KR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, </a:t>
                  </a: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수익성 확보</a:t>
                  </a:r>
                  <a:endParaRPr lang="ko-KR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0DF45EB-0738-487F-9318-C34BA8F70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563" y="4392718"/>
              <a:ext cx="947699" cy="947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5871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C35696-BDF7-4694-BB58-445B5A614F1B}"/>
              </a:ext>
            </a:extLst>
          </p:cNvPr>
          <p:cNvGrpSpPr/>
          <p:nvPr/>
        </p:nvGrpSpPr>
        <p:grpSpPr>
          <a:xfrm>
            <a:off x="837290" y="1729197"/>
            <a:ext cx="5211949" cy="4415764"/>
            <a:chOff x="3966554" y="2410090"/>
            <a:chExt cx="5622614" cy="402620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D256BCE-96D9-4F55-B7CE-941F4394C445}"/>
                </a:ext>
              </a:extLst>
            </p:cNvPr>
            <p:cNvSpPr/>
            <p:nvPr/>
          </p:nvSpPr>
          <p:spPr>
            <a:xfrm>
              <a:off x="3966554" y="2410090"/>
              <a:ext cx="5622614" cy="4026207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0CEDC9A-157B-4A48-8974-E3F9AEEA9F08}"/>
                </a:ext>
              </a:extLst>
            </p:cNvPr>
            <p:cNvSpPr/>
            <p:nvPr/>
          </p:nvSpPr>
          <p:spPr>
            <a:xfrm>
              <a:off x="4113558" y="2507593"/>
              <a:ext cx="5304946" cy="3747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E3ABB1C-FD27-4EF2-8F80-E77289DB832D}"/>
              </a:ext>
            </a:extLst>
          </p:cNvPr>
          <p:cNvSpPr/>
          <p:nvPr/>
        </p:nvSpPr>
        <p:spPr>
          <a:xfrm>
            <a:off x="2172298" y="1461492"/>
            <a:ext cx="2520000" cy="683852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A28D08F-E9F4-41A9-A85E-639E6C0EF4EF}"/>
              </a:ext>
            </a:extLst>
          </p:cNvPr>
          <p:cNvGrpSpPr/>
          <p:nvPr/>
        </p:nvGrpSpPr>
        <p:grpSpPr>
          <a:xfrm>
            <a:off x="6299330" y="1729197"/>
            <a:ext cx="5211949" cy="4415764"/>
            <a:chOff x="3966554" y="2410090"/>
            <a:chExt cx="5622614" cy="402620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D243C4D-1A13-462F-BBDD-1C8BDF3706F1}"/>
                </a:ext>
              </a:extLst>
            </p:cNvPr>
            <p:cNvSpPr/>
            <p:nvPr/>
          </p:nvSpPr>
          <p:spPr>
            <a:xfrm>
              <a:off x="3966554" y="2410090"/>
              <a:ext cx="5622614" cy="4026207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718F879-853B-4D78-AA39-8D18C94EC139}"/>
                </a:ext>
              </a:extLst>
            </p:cNvPr>
            <p:cNvSpPr/>
            <p:nvPr/>
          </p:nvSpPr>
          <p:spPr>
            <a:xfrm>
              <a:off x="4113558" y="2507593"/>
              <a:ext cx="5304946" cy="37478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DD9C25B-E309-45C7-8ECB-F0918E735379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A4BDA-BBC2-4088-88F3-74E8E149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8FA4E8-FA0E-4459-B75D-FBF458C983B3}"/>
              </a:ext>
            </a:extLst>
          </p:cNvPr>
          <p:cNvSpPr txBox="1"/>
          <p:nvPr/>
        </p:nvSpPr>
        <p:spPr>
          <a:xfrm>
            <a:off x="1064550" y="2481997"/>
            <a:ext cx="491748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비정형 </a:t>
            </a:r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Dataset</a:t>
            </a:r>
          </a:p>
          <a:p>
            <a:pPr lvl="1"/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구조화되지 않은 데이터 정제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전처리의 어려움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유의미한 문장 추출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2DFDE0E-C949-43A8-9085-69A61363904D}"/>
              </a:ext>
            </a:extLst>
          </p:cNvPr>
          <p:cNvSpPr/>
          <p:nvPr/>
        </p:nvSpPr>
        <p:spPr>
          <a:xfrm>
            <a:off x="7634338" y="1461492"/>
            <a:ext cx="2520000" cy="683852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해결 방안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5452D2-35B9-446E-BE6E-3F698FD07BB0}"/>
              </a:ext>
            </a:extLst>
          </p:cNvPr>
          <p:cNvSpPr txBox="1"/>
          <p:nvPr/>
        </p:nvSpPr>
        <p:spPr>
          <a:xfrm>
            <a:off x="6424021" y="2481997"/>
            <a:ext cx="4917483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</a:t>
            </a:r>
            <a:r>
              <a:rPr lang="ko-KR" altLang="en-US" sz="22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크롤링을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통한 데이터 수집 </a:t>
            </a:r>
          </a:p>
          <a:p>
            <a:pPr lvl="1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19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9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챗봇</a:t>
            </a:r>
            <a:r>
              <a:rPr lang="ko-KR" altLang="en-US" sz="19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모델에 유용한 지식인 기반</a:t>
            </a:r>
            <a:r>
              <a:rPr lang="en-US" altLang="ko-KR" sz="19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lvl="1"/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문장 내 </a:t>
            </a:r>
            <a:r>
              <a:rPr lang="ko-KR" altLang="en-US" sz="22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핵심키워드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일반화</a:t>
            </a:r>
          </a:p>
          <a:p>
            <a:pPr lvl="1"/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품사 별 정제 후 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형용사</a:t>
            </a:r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동사 원형 복원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en-US" altLang="ko-KR" sz="22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</a:t>
            </a:r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en-US" altLang="ko-KR" sz="22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idf</a:t>
            </a:r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 불필요 문장 삭제</a:t>
            </a:r>
          </a:p>
          <a:p>
            <a:pPr lvl="1"/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en-US" altLang="ko-KR" sz="22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textrank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 문장 요약</a:t>
            </a:r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5DD8999-FB2A-4B79-9C7D-2DCE42E2E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737531" y="3351548"/>
            <a:ext cx="859688" cy="8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31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개선 방안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688D20-39DC-4486-90EB-8E07EBEE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46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9FC477-2687-477D-BA6D-9218351DA75E}"/>
              </a:ext>
            </a:extLst>
          </p:cNvPr>
          <p:cNvGrpSpPr/>
          <p:nvPr/>
        </p:nvGrpSpPr>
        <p:grpSpPr>
          <a:xfrm>
            <a:off x="1937607" y="1439180"/>
            <a:ext cx="8316787" cy="4684424"/>
            <a:chOff x="1434228" y="1439180"/>
            <a:chExt cx="8316787" cy="46844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78F11C0-92A7-4923-A3FC-7B8993FA71BB}"/>
                </a:ext>
              </a:extLst>
            </p:cNvPr>
            <p:cNvGrpSpPr/>
            <p:nvPr/>
          </p:nvGrpSpPr>
          <p:grpSpPr>
            <a:xfrm>
              <a:off x="1434228" y="1439180"/>
              <a:ext cx="8316787" cy="4684424"/>
              <a:chOff x="1434228" y="1439180"/>
              <a:chExt cx="8316787" cy="468442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06248C6-B76E-40ED-9340-4C3808690FF7}"/>
                  </a:ext>
                </a:extLst>
              </p:cNvPr>
              <p:cNvGrpSpPr/>
              <p:nvPr/>
            </p:nvGrpSpPr>
            <p:grpSpPr>
              <a:xfrm>
                <a:off x="1434228" y="1439180"/>
                <a:ext cx="8316787" cy="4684424"/>
                <a:chOff x="1571921" y="1556816"/>
                <a:chExt cx="8316787" cy="468442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6E125980-22E2-4478-85E8-6FA342E42915}"/>
                    </a:ext>
                  </a:extLst>
                </p:cNvPr>
                <p:cNvGrpSpPr/>
                <p:nvPr/>
              </p:nvGrpSpPr>
              <p:grpSpPr>
                <a:xfrm>
                  <a:off x="1571921" y="1556816"/>
                  <a:ext cx="8316787" cy="2224576"/>
                  <a:chOff x="1571921" y="1880270"/>
                  <a:chExt cx="8316787" cy="2224576"/>
                </a:xfrm>
              </p:grpSpPr>
              <p:sp>
                <p:nvSpPr>
                  <p:cNvPr id="14" name="사각형: 둥근 모서리 13">
                    <a:extLst>
                      <a:ext uri="{FF2B5EF4-FFF2-40B4-BE49-F238E27FC236}">
                        <a16:creationId xmlns:a16="http://schemas.microsoft.com/office/drawing/2014/main" id="{AE62E371-16C8-4094-AC49-482029035A81}"/>
                      </a:ext>
                    </a:extLst>
                  </p:cNvPr>
                  <p:cNvSpPr/>
                  <p:nvPr/>
                </p:nvSpPr>
                <p:spPr>
                  <a:xfrm>
                    <a:off x="3228708" y="2345156"/>
                    <a:ext cx="6660000" cy="6491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4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rPr>
                      <a:t>	</a:t>
                    </a:r>
                    <a:r>
                      <a:rPr lang="ko-KR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rPr>
                      <a:t>데이터셋 확보</a:t>
                    </a:r>
                    <a:endParaRPr lang="en-US" altLang="ko-KR" sz="2400" dirty="0">
                      <a:solidFill>
                        <a:schemeClr val="bg2">
                          <a:lumMod val="2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endParaRPr>
                  </a:p>
                </p:txBody>
              </p: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A188C322-9DCA-4D4C-A1D3-CA693E3F1765}"/>
                      </a:ext>
                    </a:extLst>
                  </p:cNvPr>
                  <p:cNvGrpSpPr/>
                  <p:nvPr/>
                </p:nvGrpSpPr>
                <p:grpSpPr>
                  <a:xfrm>
                    <a:off x="1571921" y="1880270"/>
                    <a:ext cx="2224576" cy="2224576"/>
                    <a:chOff x="3419678" y="2631023"/>
                    <a:chExt cx="1947452" cy="1947452"/>
                  </a:xfrm>
                </p:grpSpPr>
                <p:sp>
                  <p:nvSpPr>
                    <p:cNvPr id="16" name="타원 15">
                      <a:extLst>
                        <a:ext uri="{FF2B5EF4-FFF2-40B4-BE49-F238E27FC236}">
                          <a16:creationId xmlns:a16="http://schemas.microsoft.com/office/drawing/2014/main" id="{16DEAB12-CFE2-48B1-ACA9-325BDFFCFD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9678" y="2631023"/>
                      <a:ext cx="1947452" cy="1947452"/>
                    </a:xfrm>
                    <a:prstGeom prst="ellips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" name="타원 16">
                      <a:extLst>
                        <a:ext uri="{FF2B5EF4-FFF2-40B4-BE49-F238E27FC236}">
                          <a16:creationId xmlns:a16="http://schemas.microsoft.com/office/drawing/2014/main" id="{65C97087-087E-412C-8469-AC95C6F026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8456" y="2779801"/>
                      <a:ext cx="1649896" cy="164989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2F9620D-28CD-4381-BEBD-240A0CC50D82}"/>
                    </a:ext>
                  </a:extLst>
                </p:cNvPr>
                <p:cNvGrpSpPr/>
                <p:nvPr/>
              </p:nvGrpSpPr>
              <p:grpSpPr>
                <a:xfrm>
                  <a:off x="1571921" y="4016664"/>
                  <a:ext cx="8316786" cy="2224576"/>
                  <a:chOff x="1571921" y="1880270"/>
                  <a:chExt cx="8316786" cy="2224576"/>
                </a:xfrm>
              </p:grpSpPr>
              <p:sp>
                <p:nvSpPr>
                  <p:cNvPr id="9" name="사각형: 둥근 모서리 8">
                    <a:extLst>
                      <a:ext uri="{FF2B5EF4-FFF2-40B4-BE49-F238E27FC236}">
                        <a16:creationId xmlns:a16="http://schemas.microsoft.com/office/drawing/2014/main" id="{EA1EB7E2-AE99-4944-801C-6F48BF58CCE1}"/>
                      </a:ext>
                    </a:extLst>
                  </p:cNvPr>
                  <p:cNvSpPr/>
                  <p:nvPr/>
                </p:nvSpPr>
                <p:spPr>
                  <a:xfrm>
                    <a:off x="3228707" y="2148613"/>
                    <a:ext cx="6660000" cy="6491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4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rPr>
                      <a:t>	</a:t>
                    </a:r>
                    <a:r>
                      <a:rPr lang="ko-KR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rPr>
                      <a:t>모든 질문에 대답 가능한 </a:t>
                    </a:r>
                    <a:r>
                      <a:rPr lang="ko-KR" altLang="en-US" sz="2400" dirty="0" err="1">
                        <a:solidFill>
                          <a:schemeClr val="bg2">
                            <a:lumMod val="2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rPr>
                      <a:t>챗봇</a:t>
                    </a:r>
                    <a:r>
                      <a:rPr lang="ko-KR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rPr>
                      <a:t> 구현</a:t>
                    </a:r>
                    <a:endParaRPr lang="en-US" altLang="ko-KR" sz="2400" dirty="0">
                      <a:solidFill>
                        <a:schemeClr val="bg2">
                          <a:lumMod val="2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857C3DB2-ADE5-472D-9BDE-0833C18B8331}"/>
                      </a:ext>
                    </a:extLst>
                  </p:cNvPr>
                  <p:cNvGrpSpPr/>
                  <p:nvPr/>
                </p:nvGrpSpPr>
                <p:grpSpPr>
                  <a:xfrm>
                    <a:off x="1571921" y="1880270"/>
                    <a:ext cx="2224576" cy="2224576"/>
                    <a:chOff x="3419678" y="2631023"/>
                    <a:chExt cx="1947452" cy="1947452"/>
                  </a:xfrm>
                </p:grpSpPr>
                <p:sp>
                  <p:nvSpPr>
                    <p:cNvPr id="12" name="타원 11">
                      <a:extLst>
                        <a:ext uri="{FF2B5EF4-FFF2-40B4-BE49-F238E27FC236}">
                          <a16:creationId xmlns:a16="http://schemas.microsoft.com/office/drawing/2014/main" id="{7E1E556B-B344-42D1-B882-70A10B9722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9678" y="2631023"/>
                      <a:ext cx="1947452" cy="1947452"/>
                    </a:xfrm>
                    <a:prstGeom prst="ellipse">
                      <a:avLst/>
                    </a:prstGeom>
                    <a:solidFill>
                      <a:srgbClr val="A9D18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" name="타원 12">
                      <a:extLst>
                        <a:ext uri="{FF2B5EF4-FFF2-40B4-BE49-F238E27FC236}">
                          <a16:creationId xmlns:a16="http://schemas.microsoft.com/office/drawing/2014/main" id="{9BBDA7B6-7834-4276-8A7E-E38E55DE22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8456" y="2779801"/>
                      <a:ext cx="1649896" cy="164989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B047C5-07A7-4606-9CD9-CC8137AB6A50}"/>
                  </a:ext>
                </a:extLst>
              </p:cNvPr>
              <p:cNvSpPr txBox="1"/>
              <p:nvPr/>
            </p:nvSpPr>
            <p:spPr>
              <a:xfrm>
                <a:off x="3839566" y="2752666"/>
                <a:ext cx="573068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정제되어있지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않은 데이터를 수집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처리하는 과정 난항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정제된 방대한 데이터셋을 확보해서 데이터의 문제점 개선  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7ED0C5-0FAD-4208-B1CC-281727A83AF0}"/>
                  </a:ext>
                </a:extLst>
              </p:cNvPr>
              <p:cNvSpPr txBox="1"/>
              <p:nvPr/>
            </p:nvSpPr>
            <p:spPr>
              <a:xfrm>
                <a:off x="3839566" y="5011316"/>
                <a:ext cx="573068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현재 정확도가 낮은 질문에 대해서는 대답이 불가능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정확도를 향상시켜 모든 질문에 대답할 수 있는 </a:t>
                </a:r>
                <a:r>
                  <a:rPr lang="ko-KR" alt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챗봇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 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6EE05E-211F-425D-B3C8-1CE64D142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185" y="4333765"/>
              <a:ext cx="1204661" cy="120466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9EB372C-BF1A-4D08-8BA2-38ECD5A6D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137" y="1827890"/>
              <a:ext cx="1319876" cy="1319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884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1850C4-BBE3-4430-868E-C8EB79B6613D}"/>
              </a:ext>
            </a:extLst>
          </p:cNvPr>
          <p:cNvSpPr/>
          <p:nvPr/>
        </p:nvSpPr>
        <p:spPr>
          <a:xfrm>
            <a:off x="0" y="5665304"/>
            <a:ext cx="12192000" cy="1192696"/>
          </a:xfrm>
          <a:prstGeom prst="rect">
            <a:avLst/>
          </a:prstGeom>
          <a:solidFill>
            <a:srgbClr val="6A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D5973B-1AEA-494D-A2AF-0C62BD14B516}"/>
              </a:ext>
            </a:extLst>
          </p:cNvPr>
          <p:cNvGrpSpPr/>
          <p:nvPr/>
        </p:nvGrpSpPr>
        <p:grpSpPr>
          <a:xfrm>
            <a:off x="2731778" y="1913334"/>
            <a:ext cx="6728444" cy="1306947"/>
            <a:chOff x="2731778" y="2281077"/>
            <a:chExt cx="6728444" cy="1306947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7FE676B8-487E-4C48-A6B0-646D9BB0AC79}"/>
                </a:ext>
              </a:extLst>
            </p:cNvPr>
            <p:cNvSpPr/>
            <p:nvPr/>
          </p:nvSpPr>
          <p:spPr>
            <a:xfrm>
              <a:off x="2731778" y="2678946"/>
              <a:ext cx="6728444" cy="9090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ko-KR" altLang="en-US" sz="48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질문을 해주시개 </a:t>
              </a:r>
              <a:r>
                <a:rPr lang="en-US" altLang="ko-KR" sz="4800" i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!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25C31A-1EE0-4CAD-9A21-57665D5B2912}"/>
                </a:ext>
              </a:extLst>
            </p:cNvPr>
            <p:cNvSpPr txBox="1"/>
            <p:nvPr/>
          </p:nvSpPr>
          <p:spPr>
            <a:xfrm>
              <a:off x="3047172" y="2281077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반려견</a:t>
              </a:r>
              <a:r>
                <a:rPr lang="ko-KR" altLang="en-US" sz="1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행동교정 </a:t>
              </a:r>
              <a:r>
                <a:rPr lang="en-US" altLang="ko-KR" sz="1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AI </a:t>
              </a:r>
              <a:r>
                <a:rPr lang="ko-KR" altLang="en-US" sz="1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프로그램 </a:t>
              </a:r>
              <a:r>
                <a:rPr lang="en-US" altLang="ko-KR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딩동댕</a:t>
              </a:r>
              <a:r>
                <a:rPr lang="en-US" altLang="ko-KR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”</a:t>
              </a:r>
              <a:endParaRPr lang="en-US" altLang="ko-K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97E3A8-1051-4EAE-A35F-ECD258E2C99A}"/>
              </a:ext>
            </a:extLst>
          </p:cNvPr>
          <p:cNvGrpSpPr/>
          <p:nvPr/>
        </p:nvGrpSpPr>
        <p:grpSpPr>
          <a:xfrm>
            <a:off x="761451" y="3327364"/>
            <a:ext cx="3031435" cy="2665102"/>
            <a:chOff x="759755" y="3737112"/>
            <a:chExt cx="2416387" cy="226753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DBD969-33FD-4EED-98D1-F5E3D61D070E}"/>
                </a:ext>
              </a:extLst>
            </p:cNvPr>
            <p:cNvSpPr/>
            <p:nvPr/>
          </p:nvSpPr>
          <p:spPr>
            <a:xfrm>
              <a:off x="1909732" y="5367131"/>
              <a:ext cx="1266410" cy="606287"/>
            </a:xfrm>
            <a:custGeom>
              <a:avLst/>
              <a:gdLst>
                <a:gd name="connsiteX0" fmla="*/ 0 w 1017932"/>
                <a:gd name="connsiteY0" fmla="*/ 0 h 606287"/>
                <a:gd name="connsiteX1" fmla="*/ 1017932 w 1017932"/>
                <a:gd name="connsiteY1" fmla="*/ 0 h 606287"/>
                <a:gd name="connsiteX2" fmla="*/ 1017932 w 1017932"/>
                <a:gd name="connsiteY2" fmla="*/ 606287 h 606287"/>
                <a:gd name="connsiteX3" fmla="*/ 0 w 1017932"/>
                <a:gd name="connsiteY3" fmla="*/ 606287 h 606287"/>
                <a:gd name="connsiteX4" fmla="*/ 0 w 1017932"/>
                <a:gd name="connsiteY4" fmla="*/ 0 h 606287"/>
                <a:gd name="connsiteX0" fmla="*/ 0 w 1226654"/>
                <a:gd name="connsiteY0" fmla="*/ 0 h 606287"/>
                <a:gd name="connsiteX1" fmla="*/ 1226654 w 1226654"/>
                <a:gd name="connsiteY1" fmla="*/ 168965 h 606287"/>
                <a:gd name="connsiteX2" fmla="*/ 1017932 w 1226654"/>
                <a:gd name="connsiteY2" fmla="*/ 606287 h 606287"/>
                <a:gd name="connsiteX3" fmla="*/ 0 w 1226654"/>
                <a:gd name="connsiteY3" fmla="*/ 606287 h 606287"/>
                <a:gd name="connsiteX4" fmla="*/ 0 w 1226654"/>
                <a:gd name="connsiteY4" fmla="*/ 0 h 606287"/>
                <a:gd name="connsiteX0" fmla="*/ 0 w 1266410"/>
                <a:gd name="connsiteY0" fmla="*/ 0 h 606287"/>
                <a:gd name="connsiteX1" fmla="*/ 1266410 w 1266410"/>
                <a:gd name="connsiteY1" fmla="*/ 298173 h 606287"/>
                <a:gd name="connsiteX2" fmla="*/ 1017932 w 1266410"/>
                <a:gd name="connsiteY2" fmla="*/ 606287 h 606287"/>
                <a:gd name="connsiteX3" fmla="*/ 0 w 1266410"/>
                <a:gd name="connsiteY3" fmla="*/ 606287 h 606287"/>
                <a:gd name="connsiteX4" fmla="*/ 0 w 1266410"/>
                <a:gd name="connsiteY4" fmla="*/ 0 h 60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410" h="606287">
                  <a:moveTo>
                    <a:pt x="0" y="0"/>
                  </a:moveTo>
                  <a:lnTo>
                    <a:pt x="1266410" y="298173"/>
                  </a:lnTo>
                  <a:lnTo>
                    <a:pt x="1017932" y="606287"/>
                  </a:lnTo>
                  <a:lnTo>
                    <a:pt x="0" y="606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9323C7-A3EF-46C4-A11F-FB4D90961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55" y="3737112"/>
              <a:ext cx="2267539" cy="226753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FF5B53-62DC-4BB9-B95F-81588AC23977}"/>
              </a:ext>
            </a:extLst>
          </p:cNvPr>
          <p:cNvGrpSpPr/>
          <p:nvPr/>
        </p:nvGrpSpPr>
        <p:grpSpPr>
          <a:xfrm>
            <a:off x="3197717" y="4979412"/>
            <a:ext cx="1621561" cy="1511849"/>
            <a:chOff x="2900743" y="5043939"/>
            <a:chExt cx="1621561" cy="1511849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56F6A99-5DB8-4C2F-B780-9CF629A111EA}"/>
                </a:ext>
              </a:extLst>
            </p:cNvPr>
            <p:cNvSpPr/>
            <p:nvPr/>
          </p:nvSpPr>
          <p:spPr>
            <a:xfrm>
              <a:off x="2942778" y="6014590"/>
              <a:ext cx="1579526" cy="409948"/>
            </a:xfrm>
            <a:prstGeom prst="ellipse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0DF407F-844B-4FDC-BA6C-5BC470540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743" y="5043939"/>
              <a:ext cx="1511849" cy="151184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2EE4901-5F9E-4CB5-BA8B-EA1BE82DC390}"/>
              </a:ext>
            </a:extLst>
          </p:cNvPr>
          <p:cNvGrpSpPr/>
          <p:nvPr/>
        </p:nvGrpSpPr>
        <p:grpSpPr>
          <a:xfrm>
            <a:off x="7423047" y="3451322"/>
            <a:ext cx="4564748" cy="2838170"/>
            <a:chOff x="7881730" y="3769900"/>
            <a:chExt cx="4016464" cy="249727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A724346-F40C-4F7F-995E-0E2FF293859E}"/>
                </a:ext>
              </a:extLst>
            </p:cNvPr>
            <p:cNvGrpSpPr/>
            <p:nvPr/>
          </p:nvGrpSpPr>
          <p:grpSpPr>
            <a:xfrm>
              <a:off x="7912758" y="3789000"/>
              <a:ext cx="3985436" cy="2478170"/>
              <a:chOff x="9574303" y="699663"/>
              <a:chExt cx="2143776" cy="1333014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EA63739A-A1C3-4DD0-92BD-AEDA4D999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1770" y="699663"/>
                <a:ext cx="1266309" cy="1266309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A4C80CD4-DF48-4AE2-AF76-1CBE9F14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4303" y="1285098"/>
                <a:ext cx="747579" cy="747579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747E27A-C933-4B5B-B03B-DFFFA78AC503}"/>
                </a:ext>
              </a:extLst>
            </p:cNvPr>
            <p:cNvGrpSpPr/>
            <p:nvPr/>
          </p:nvGrpSpPr>
          <p:grpSpPr>
            <a:xfrm>
              <a:off x="7881730" y="3769900"/>
              <a:ext cx="3985436" cy="2478170"/>
              <a:chOff x="9574303" y="699663"/>
              <a:chExt cx="2143776" cy="1333014"/>
            </a:xfrm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00B17A00-08ED-46B2-BB4E-4BA49CF0C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4271" y="1359052"/>
                <a:ext cx="1125481" cy="152398"/>
              </a:xfrm>
              <a:prstGeom prst="line">
                <a:avLst/>
              </a:prstGeom>
              <a:ln>
                <a:solidFill>
                  <a:srgbClr val="6E484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C165153A-5E8F-4E31-A8BD-7E38AC58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1770" y="699663"/>
                <a:ext cx="1266309" cy="1266309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356E1D2-9F7D-4270-9855-71A94787B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4303" y="1285098"/>
                <a:ext cx="747579" cy="747579"/>
              </a:xfrm>
              <a:prstGeom prst="rect">
                <a:avLst/>
              </a:prstGeom>
            </p:spPr>
          </p:pic>
        </p:grpSp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57F8400D-B5E2-44E6-8DD2-9C00631F013A}"/>
              </a:ext>
            </a:extLst>
          </p:cNvPr>
          <p:cNvSpPr/>
          <p:nvPr/>
        </p:nvSpPr>
        <p:spPr>
          <a:xfrm>
            <a:off x="614121" y="5927302"/>
            <a:ext cx="866809" cy="330543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 descr="벡터그래픽이(가) 표시된 사진&#10;&#10;자동 생성된 설명">
            <a:extLst>
              <a:ext uri="{FF2B5EF4-FFF2-40B4-BE49-F238E27FC236}">
                <a16:creationId xmlns:a16="http://schemas.microsoft.com/office/drawing/2014/main" id="{5595E825-4873-413C-B787-DB5742841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" y="4460750"/>
            <a:ext cx="1687804" cy="168780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9E8E14-B02C-410C-9FE9-499579B8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99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5EED270-B2B0-4876-AA3E-2B402F9E446F}"/>
              </a:ext>
            </a:extLst>
          </p:cNvPr>
          <p:cNvSpPr txBox="1"/>
          <p:nvPr/>
        </p:nvSpPr>
        <p:spPr>
          <a:xfrm>
            <a:off x="5804991" y="2610900"/>
            <a:ext cx="506505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 err="1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반려견</a:t>
            </a:r>
            <a:r>
              <a:rPr lang="ko-KR" altLang="en-US" sz="29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행동 교정 </a:t>
            </a:r>
            <a:r>
              <a:rPr lang="en-US" altLang="ko-KR" sz="29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29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프로그램</a:t>
            </a:r>
            <a:endParaRPr lang="en-US" altLang="ko-KR" sz="2900" dirty="0">
              <a:solidFill>
                <a:schemeClr val="bg2">
                  <a:lumMod val="9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60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</a:t>
            </a:r>
            <a:r>
              <a:rPr lang="ko-KR" altLang="en-US" sz="6000" dirty="0" err="1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</a:t>
            </a:r>
            <a:endParaRPr lang="en-US" altLang="ko-KR" sz="6000" dirty="0">
              <a:solidFill>
                <a:schemeClr val="bg2">
                  <a:lumMod val="9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FE917A-35FE-4282-942D-458DBE8DE959}"/>
              </a:ext>
            </a:extLst>
          </p:cNvPr>
          <p:cNvSpPr txBox="1"/>
          <p:nvPr/>
        </p:nvSpPr>
        <p:spPr>
          <a:xfrm rot="671880">
            <a:off x="10583020" y="2813578"/>
            <a:ext cx="8402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22BC47-2898-4CEE-81E6-92A286B86EE0}"/>
              </a:ext>
            </a:extLst>
          </p:cNvPr>
          <p:cNvSpPr txBox="1"/>
          <p:nvPr/>
        </p:nvSpPr>
        <p:spPr>
          <a:xfrm rot="671880">
            <a:off x="10540969" y="2770165"/>
            <a:ext cx="8402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댕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62C6D3-C9E8-47D9-BF74-9850DD18D8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27" y="877893"/>
            <a:ext cx="7600951" cy="59933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7BD417-295A-416A-93E5-C1A2FAA6D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171" y="864639"/>
            <a:ext cx="7600951" cy="5993361"/>
          </a:xfrm>
          <a:prstGeom prst="rect">
            <a:avLst/>
          </a:prstGeom>
        </p:spPr>
      </p:pic>
      <p:pic>
        <p:nvPicPr>
          <p:cNvPr id="27" name="그림 26" descr="가구, 좌석, 의자이(가) 표시된 사진&#10;&#10;자동 생성된 설명">
            <a:extLst>
              <a:ext uri="{FF2B5EF4-FFF2-40B4-BE49-F238E27FC236}">
                <a16:creationId xmlns:a16="http://schemas.microsoft.com/office/drawing/2014/main" id="{8FF896C8-0F61-4062-B7EF-EA91A4577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8828" l="1172" r="98633">
                        <a14:foregroundMark x1="9570" y1="47461" x2="9570" y2="47461"/>
                        <a14:foregroundMark x1="5469" y1="37891" x2="5469" y2="37891"/>
                        <a14:foregroundMark x1="6055" y1="31445" x2="5273" y2="32227"/>
                        <a14:foregroundMark x1="1758" y1="34375" x2="1758" y2="34375"/>
                        <a14:foregroundMark x1="1367" y1="35156" x2="1367" y2="35156"/>
                        <a14:foregroundMark x1="82031" y1="57031" x2="93945" y2="53516"/>
                        <a14:foregroundMark x1="91016" y1="35547" x2="93750" y2="41797"/>
                        <a14:foregroundMark x1="99023" y1="39648" x2="98438" y2="38477"/>
                        <a14:foregroundMark x1="74023" y1="62109" x2="68945" y2="84766"/>
                        <a14:foregroundMark x1="69727" y1="95313" x2="58398" y2="95898"/>
                        <a14:foregroundMark x1="28320" y1="89258" x2="19727" y2="65430"/>
                        <a14:foregroundMark x1="8008" y1="42188" x2="1172" y2="35352"/>
                        <a14:foregroundMark x1="19922" y1="42383" x2="18750" y2="38477"/>
                        <a14:foregroundMark x1="16797" y1="35938" x2="15820" y2="34961"/>
                        <a14:foregroundMark x1="17578" y1="42188" x2="18555" y2="52148"/>
                        <a14:foregroundMark x1="30469" y1="97266" x2="26758" y2="98828"/>
                        <a14:foregroundMark x1="35156" y1="98242" x2="37109" y2="95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4" y="3062255"/>
            <a:ext cx="4160651" cy="379574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4409F99-375E-4DBB-8D56-D3362D674E50}"/>
              </a:ext>
            </a:extLst>
          </p:cNvPr>
          <p:cNvGrpSpPr/>
          <p:nvPr/>
        </p:nvGrpSpPr>
        <p:grpSpPr>
          <a:xfrm>
            <a:off x="5904770" y="257154"/>
            <a:ext cx="6127376" cy="655296"/>
            <a:chOff x="5878867" y="257154"/>
            <a:chExt cx="6127376" cy="6552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AF1A1F-6896-4C62-8C3A-C80B16B588BA}"/>
                </a:ext>
              </a:extLst>
            </p:cNvPr>
            <p:cNvSpPr txBox="1"/>
            <p:nvPr/>
          </p:nvSpPr>
          <p:spPr>
            <a:xfrm>
              <a:off x="5896797" y="266119"/>
              <a:ext cx="61094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실용 중심의 개발자 양성과정 </a:t>
              </a:r>
              <a:r>
                <a:rPr lang="en-US" altLang="ko-KR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</a:t>
              </a:r>
              <a:r>
                <a:rPr lang="ko-KR" altLang="en-US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r>
                <a:rPr lang="ko-KR" altLang="en-US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</a:t>
              </a:r>
              <a:endParaRPr lang="en-US" altLang="ko-KR" sz="1800" dirty="0">
                <a:solidFill>
                  <a:schemeClr val="bg2">
                    <a:lumMod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r"/>
              <a:r>
                <a:rPr lang="en-US" altLang="ko-KR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조 이민수 이희주 김민영 박지우</a:t>
              </a:r>
              <a:endParaRPr lang="en-US" altLang="ko-KR" sz="1800" dirty="0">
                <a:solidFill>
                  <a:schemeClr val="bg2">
                    <a:lumMod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EFE528-78FF-4029-8822-8AEF0D597A61}"/>
                </a:ext>
              </a:extLst>
            </p:cNvPr>
            <p:cNvSpPr txBox="1"/>
            <p:nvPr/>
          </p:nvSpPr>
          <p:spPr>
            <a:xfrm>
              <a:off x="5878867" y="257154"/>
              <a:ext cx="61094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실용 중심의 개발자 양성과정 </a:t>
              </a:r>
              <a:r>
                <a:rPr lang="en-US" altLang="ko-KR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</a:t>
              </a:r>
              <a:r>
                <a:rPr lang="ko-KR" altLang="en-US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r>
                <a:rPr lang="ko-KR" altLang="en-US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</a:t>
              </a:r>
              <a:endParaRPr lang="en-US" altLang="ko-KR" sz="1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조 이민수 이희주 김민영 박지우</a:t>
              </a:r>
              <a:endParaRPr lang="en-US" altLang="ko-KR" sz="1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0F336A7-36BF-4947-ABEF-DB3CF824D2E3}"/>
              </a:ext>
            </a:extLst>
          </p:cNvPr>
          <p:cNvGrpSpPr/>
          <p:nvPr/>
        </p:nvGrpSpPr>
        <p:grpSpPr>
          <a:xfrm>
            <a:off x="11460727" y="2644591"/>
            <a:ext cx="641758" cy="546990"/>
            <a:chOff x="11206866" y="2016944"/>
            <a:chExt cx="641758" cy="54699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6A9CFC5-1C06-42D8-9FAD-05B3B32FE293}"/>
                </a:ext>
              </a:extLst>
            </p:cNvPr>
            <p:cNvGrpSpPr/>
            <p:nvPr/>
          </p:nvGrpSpPr>
          <p:grpSpPr>
            <a:xfrm rot="20517474">
              <a:off x="11243490" y="2032375"/>
              <a:ext cx="605134" cy="531559"/>
              <a:chOff x="6722237" y="771019"/>
              <a:chExt cx="2822052" cy="2478934"/>
            </a:xfrm>
            <a:solidFill>
              <a:schemeClr val="bg2">
                <a:lumMod val="90000"/>
              </a:schemeClr>
            </a:solidFill>
          </p:grpSpPr>
          <p:sp>
            <p:nvSpPr>
              <p:cNvPr id="64" name="하트 63">
                <a:extLst>
                  <a:ext uri="{FF2B5EF4-FFF2-40B4-BE49-F238E27FC236}">
                    <a16:creationId xmlns:a16="http://schemas.microsoft.com/office/drawing/2014/main" id="{AAB95088-7C89-45C9-A9FA-A7594FD1F2A2}"/>
                  </a:ext>
                </a:extLst>
              </p:cNvPr>
              <p:cNvSpPr/>
              <p:nvPr/>
            </p:nvSpPr>
            <p:spPr>
              <a:xfrm>
                <a:off x="7365365" y="1878353"/>
                <a:ext cx="1534371" cy="1371600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2523B2C9-0697-4C3B-9AD5-EEDA615274AE}"/>
                  </a:ext>
                </a:extLst>
              </p:cNvPr>
              <p:cNvSpPr/>
              <p:nvPr/>
            </p:nvSpPr>
            <p:spPr>
              <a:xfrm rot="781372">
                <a:off x="8988966" y="1407610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517B16A9-6ED7-4AE1-AE28-29D20F8E26AB}"/>
                  </a:ext>
                </a:extLst>
              </p:cNvPr>
              <p:cNvSpPr/>
              <p:nvPr/>
            </p:nvSpPr>
            <p:spPr>
              <a:xfrm rot="781372">
                <a:off x="8219471" y="771019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F9A0466-663D-4C86-BC21-6F43C212A46B}"/>
                  </a:ext>
                </a:extLst>
              </p:cNvPr>
              <p:cNvSpPr/>
              <p:nvPr/>
            </p:nvSpPr>
            <p:spPr>
              <a:xfrm rot="20818628" flipH="1">
                <a:off x="6722237" y="1407611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9BDDC459-DE69-4CAC-A50A-1D7D9E82A067}"/>
                  </a:ext>
                </a:extLst>
              </p:cNvPr>
              <p:cNvSpPr/>
              <p:nvPr/>
            </p:nvSpPr>
            <p:spPr>
              <a:xfrm rot="20818628" flipH="1">
                <a:off x="7400139" y="801937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2F4EB26-64D7-4990-8FCE-3D1570F3A6B9}"/>
                </a:ext>
              </a:extLst>
            </p:cNvPr>
            <p:cNvGrpSpPr/>
            <p:nvPr/>
          </p:nvGrpSpPr>
          <p:grpSpPr>
            <a:xfrm rot="20517474">
              <a:off x="11206866" y="2016944"/>
              <a:ext cx="605134" cy="531559"/>
              <a:chOff x="6722237" y="771019"/>
              <a:chExt cx="2822052" cy="2478934"/>
            </a:xfrm>
          </p:grpSpPr>
          <p:sp>
            <p:nvSpPr>
              <p:cNvPr id="59" name="하트 58">
                <a:extLst>
                  <a:ext uri="{FF2B5EF4-FFF2-40B4-BE49-F238E27FC236}">
                    <a16:creationId xmlns:a16="http://schemas.microsoft.com/office/drawing/2014/main" id="{5EE9EAFA-FA31-4210-9FCE-D15CDBD46915}"/>
                  </a:ext>
                </a:extLst>
              </p:cNvPr>
              <p:cNvSpPr/>
              <p:nvPr/>
            </p:nvSpPr>
            <p:spPr>
              <a:xfrm>
                <a:off x="7365365" y="1878353"/>
                <a:ext cx="1534371" cy="137160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1409FB54-2735-4A6C-9D17-90E78C3727CA}"/>
                  </a:ext>
                </a:extLst>
              </p:cNvPr>
              <p:cNvSpPr/>
              <p:nvPr/>
            </p:nvSpPr>
            <p:spPr>
              <a:xfrm rot="781372">
                <a:off x="8988966" y="1407610"/>
                <a:ext cx="555323" cy="6997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8CDF8502-680B-43CA-BD60-86FFAA0F588E}"/>
                  </a:ext>
                </a:extLst>
              </p:cNvPr>
              <p:cNvSpPr/>
              <p:nvPr/>
            </p:nvSpPr>
            <p:spPr>
              <a:xfrm rot="781372">
                <a:off x="8219471" y="771019"/>
                <a:ext cx="646915" cy="8452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420EE8F7-A07D-4CB2-A746-212AE9802D82}"/>
                  </a:ext>
                </a:extLst>
              </p:cNvPr>
              <p:cNvSpPr/>
              <p:nvPr/>
            </p:nvSpPr>
            <p:spPr>
              <a:xfrm rot="20818628" flipH="1">
                <a:off x="6722237" y="1407611"/>
                <a:ext cx="555323" cy="6997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74BD5BB-EA33-40E8-A643-1DEDA0ABBBBE}"/>
                  </a:ext>
                </a:extLst>
              </p:cNvPr>
              <p:cNvSpPr/>
              <p:nvPr/>
            </p:nvSpPr>
            <p:spPr>
              <a:xfrm rot="20818628" flipH="1">
                <a:off x="7400139" y="801937"/>
                <a:ext cx="646915" cy="8452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B7C530-1E52-45BC-8479-EF08702BF966}"/>
              </a:ext>
            </a:extLst>
          </p:cNvPr>
          <p:cNvSpPr txBox="1"/>
          <p:nvPr/>
        </p:nvSpPr>
        <p:spPr>
          <a:xfrm>
            <a:off x="5761365" y="2563568"/>
            <a:ext cx="506505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반려견</a:t>
            </a:r>
            <a:r>
              <a:rPr lang="ko-KR" altLang="en-US" sz="29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행동 교정 </a:t>
            </a:r>
            <a:r>
              <a:rPr lang="en-US" altLang="ko-KR" sz="29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29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프로그램</a:t>
            </a:r>
            <a:endParaRPr lang="en-US" altLang="ko-KR" sz="29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</a:t>
            </a:r>
            <a:r>
              <a:rPr lang="ko-KR" altLang="en-US" sz="6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</a:t>
            </a:r>
            <a:endParaRPr lang="en-US" altLang="ko-KR" sz="6000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4A943A-5564-43E1-BE81-E14BF100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064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1850C4-BBE3-4430-868E-C8EB79B6613D}"/>
              </a:ext>
            </a:extLst>
          </p:cNvPr>
          <p:cNvSpPr/>
          <p:nvPr/>
        </p:nvSpPr>
        <p:spPr>
          <a:xfrm>
            <a:off x="0" y="5665304"/>
            <a:ext cx="12192000" cy="1192696"/>
          </a:xfrm>
          <a:prstGeom prst="rect">
            <a:avLst/>
          </a:prstGeom>
          <a:solidFill>
            <a:srgbClr val="6A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D5973B-1AEA-494D-A2AF-0C62BD14B516}"/>
              </a:ext>
            </a:extLst>
          </p:cNvPr>
          <p:cNvGrpSpPr/>
          <p:nvPr/>
        </p:nvGrpSpPr>
        <p:grpSpPr>
          <a:xfrm>
            <a:off x="2731778" y="1913334"/>
            <a:ext cx="6728444" cy="1306947"/>
            <a:chOff x="2731778" y="2281077"/>
            <a:chExt cx="6728444" cy="1306947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7FE676B8-487E-4C48-A6B0-646D9BB0AC79}"/>
                </a:ext>
              </a:extLst>
            </p:cNvPr>
            <p:cNvSpPr/>
            <p:nvPr/>
          </p:nvSpPr>
          <p:spPr>
            <a:xfrm>
              <a:off x="2731778" y="2678946"/>
              <a:ext cx="6728444" cy="9090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ko-KR" altLang="en-US" sz="48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부록</a:t>
              </a:r>
              <a:endParaRPr lang="en-US" altLang="ko-KR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25C31A-1EE0-4CAD-9A21-57665D5B2912}"/>
                </a:ext>
              </a:extLst>
            </p:cNvPr>
            <p:cNvSpPr txBox="1"/>
            <p:nvPr/>
          </p:nvSpPr>
          <p:spPr>
            <a:xfrm>
              <a:off x="3047172" y="2281077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반려견</a:t>
              </a:r>
              <a:r>
                <a:rPr lang="ko-KR" altLang="en-US" sz="1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행동교정 </a:t>
              </a:r>
              <a:r>
                <a:rPr lang="en-US" altLang="ko-KR" sz="1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AI </a:t>
              </a:r>
              <a:r>
                <a:rPr lang="ko-KR" altLang="en-US" sz="1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프로그램 </a:t>
              </a:r>
              <a:r>
                <a:rPr lang="en-US" altLang="ko-KR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“</a:t>
              </a:r>
              <a:r>
                <a:rPr lang="ko-KR" altLang="en-US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딩동댕</a:t>
              </a:r>
              <a:r>
                <a:rPr lang="en-US" altLang="ko-KR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”</a:t>
              </a:r>
              <a:endParaRPr lang="en-US" altLang="ko-K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97E3A8-1051-4EAE-A35F-ECD258E2C99A}"/>
              </a:ext>
            </a:extLst>
          </p:cNvPr>
          <p:cNvGrpSpPr/>
          <p:nvPr/>
        </p:nvGrpSpPr>
        <p:grpSpPr>
          <a:xfrm>
            <a:off x="761451" y="3327364"/>
            <a:ext cx="3031435" cy="2665102"/>
            <a:chOff x="759755" y="3737112"/>
            <a:chExt cx="2416387" cy="226753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DBD969-33FD-4EED-98D1-F5E3D61D070E}"/>
                </a:ext>
              </a:extLst>
            </p:cNvPr>
            <p:cNvSpPr/>
            <p:nvPr/>
          </p:nvSpPr>
          <p:spPr>
            <a:xfrm>
              <a:off x="1909732" y="5367131"/>
              <a:ext cx="1266410" cy="606287"/>
            </a:xfrm>
            <a:custGeom>
              <a:avLst/>
              <a:gdLst>
                <a:gd name="connsiteX0" fmla="*/ 0 w 1017932"/>
                <a:gd name="connsiteY0" fmla="*/ 0 h 606287"/>
                <a:gd name="connsiteX1" fmla="*/ 1017932 w 1017932"/>
                <a:gd name="connsiteY1" fmla="*/ 0 h 606287"/>
                <a:gd name="connsiteX2" fmla="*/ 1017932 w 1017932"/>
                <a:gd name="connsiteY2" fmla="*/ 606287 h 606287"/>
                <a:gd name="connsiteX3" fmla="*/ 0 w 1017932"/>
                <a:gd name="connsiteY3" fmla="*/ 606287 h 606287"/>
                <a:gd name="connsiteX4" fmla="*/ 0 w 1017932"/>
                <a:gd name="connsiteY4" fmla="*/ 0 h 606287"/>
                <a:gd name="connsiteX0" fmla="*/ 0 w 1226654"/>
                <a:gd name="connsiteY0" fmla="*/ 0 h 606287"/>
                <a:gd name="connsiteX1" fmla="*/ 1226654 w 1226654"/>
                <a:gd name="connsiteY1" fmla="*/ 168965 h 606287"/>
                <a:gd name="connsiteX2" fmla="*/ 1017932 w 1226654"/>
                <a:gd name="connsiteY2" fmla="*/ 606287 h 606287"/>
                <a:gd name="connsiteX3" fmla="*/ 0 w 1226654"/>
                <a:gd name="connsiteY3" fmla="*/ 606287 h 606287"/>
                <a:gd name="connsiteX4" fmla="*/ 0 w 1226654"/>
                <a:gd name="connsiteY4" fmla="*/ 0 h 606287"/>
                <a:gd name="connsiteX0" fmla="*/ 0 w 1266410"/>
                <a:gd name="connsiteY0" fmla="*/ 0 h 606287"/>
                <a:gd name="connsiteX1" fmla="*/ 1266410 w 1266410"/>
                <a:gd name="connsiteY1" fmla="*/ 298173 h 606287"/>
                <a:gd name="connsiteX2" fmla="*/ 1017932 w 1266410"/>
                <a:gd name="connsiteY2" fmla="*/ 606287 h 606287"/>
                <a:gd name="connsiteX3" fmla="*/ 0 w 1266410"/>
                <a:gd name="connsiteY3" fmla="*/ 606287 h 606287"/>
                <a:gd name="connsiteX4" fmla="*/ 0 w 1266410"/>
                <a:gd name="connsiteY4" fmla="*/ 0 h 60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410" h="606287">
                  <a:moveTo>
                    <a:pt x="0" y="0"/>
                  </a:moveTo>
                  <a:lnTo>
                    <a:pt x="1266410" y="298173"/>
                  </a:lnTo>
                  <a:lnTo>
                    <a:pt x="1017932" y="606287"/>
                  </a:lnTo>
                  <a:lnTo>
                    <a:pt x="0" y="606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9323C7-A3EF-46C4-A11F-FB4D90961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55" y="3737112"/>
              <a:ext cx="2267539" cy="226753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FF5B53-62DC-4BB9-B95F-81588AC23977}"/>
              </a:ext>
            </a:extLst>
          </p:cNvPr>
          <p:cNvGrpSpPr/>
          <p:nvPr/>
        </p:nvGrpSpPr>
        <p:grpSpPr>
          <a:xfrm>
            <a:off x="3197717" y="4979412"/>
            <a:ext cx="1621561" cy="1511849"/>
            <a:chOff x="2900743" y="5043939"/>
            <a:chExt cx="1621561" cy="1511849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56F6A99-5DB8-4C2F-B780-9CF629A111EA}"/>
                </a:ext>
              </a:extLst>
            </p:cNvPr>
            <p:cNvSpPr/>
            <p:nvPr/>
          </p:nvSpPr>
          <p:spPr>
            <a:xfrm>
              <a:off x="2942778" y="6014590"/>
              <a:ext cx="1579526" cy="409948"/>
            </a:xfrm>
            <a:prstGeom prst="ellipse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0DF407F-844B-4FDC-BA6C-5BC470540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743" y="5043939"/>
              <a:ext cx="1511849" cy="151184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2EE4901-5F9E-4CB5-BA8B-EA1BE82DC390}"/>
              </a:ext>
            </a:extLst>
          </p:cNvPr>
          <p:cNvGrpSpPr/>
          <p:nvPr/>
        </p:nvGrpSpPr>
        <p:grpSpPr>
          <a:xfrm>
            <a:off x="7423047" y="3451322"/>
            <a:ext cx="4564748" cy="2838170"/>
            <a:chOff x="7881730" y="3769900"/>
            <a:chExt cx="4016464" cy="249727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A724346-F40C-4F7F-995E-0E2FF293859E}"/>
                </a:ext>
              </a:extLst>
            </p:cNvPr>
            <p:cNvGrpSpPr/>
            <p:nvPr/>
          </p:nvGrpSpPr>
          <p:grpSpPr>
            <a:xfrm>
              <a:off x="7912758" y="3789000"/>
              <a:ext cx="3985436" cy="2478170"/>
              <a:chOff x="9574303" y="699663"/>
              <a:chExt cx="2143776" cy="1333014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EA63739A-A1C3-4DD0-92BD-AEDA4D999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1770" y="699663"/>
                <a:ext cx="1266309" cy="1266309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A4C80CD4-DF48-4AE2-AF76-1CBE9F14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4303" y="1285098"/>
                <a:ext cx="747579" cy="747579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747E27A-C933-4B5B-B03B-DFFFA78AC503}"/>
                </a:ext>
              </a:extLst>
            </p:cNvPr>
            <p:cNvGrpSpPr/>
            <p:nvPr/>
          </p:nvGrpSpPr>
          <p:grpSpPr>
            <a:xfrm>
              <a:off x="7881730" y="3769900"/>
              <a:ext cx="3985436" cy="2478170"/>
              <a:chOff x="9574303" y="699663"/>
              <a:chExt cx="2143776" cy="1333014"/>
            </a:xfrm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00B17A00-08ED-46B2-BB4E-4BA49CF0C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4271" y="1359052"/>
                <a:ext cx="1125481" cy="152398"/>
              </a:xfrm>
              <a:prstGeom prst="line">
                <a:avLst/>
              </a:prstGeom>
              <a:ln>
                <a:solidFill>
                  <a:srgbClr val="6E484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C165153A-5E8F-4E31-A8BD-7E38AC58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1770" y="699663"/>
                <a:ext cx="1266309" cy="1266309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356E1D2-9F7D-4270-9855-71A94787B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4303" y="1285098"/>
                <a:ext cx="747579" cy="747579"/>
              </a:xfrm>
              <a:prstGeom prst="rect">
                <a:avLst/>
              </a:prstGeom>
            </p:spPr>
          </p:pic>
        </p:grpSp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57F8400D-B5E2-44E6-8DD2-9C00631F013A}"/>
              </a:ext>
            </a:extLst>
          </p:cNvPr>
          <p:cNvSpPr/>
          <p:nvPr/>
        </p:nvSpPr>
        <p:spPr>
          <a:xfrm>
            <a:off x="614121" y="5927302"/>
            <a:ext cx="866809" cy="330543"/>
          </a:xfrm>
          <a:prstGeom prst="ellips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 descr="벡터그래픽이(가) 표시된 사진&#10;&#10;자동 생성된 설명">
            <a:extLst>
              <a:ext uri="{FF2B5EF4-FFF2-40B4-BE49-F238E27FC236}">
                <a16:creationId xmlns:a16="http://schemas.microsoft.com/office/drawing/2014/main" id="{5595E825-4873-413C-B787-DB5742841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" y="4460750"/>
            <a:ext cx="1687804" cy="168780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9E8E14-B02C-410C-9FE9-499579B8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1850C4-BBE3-4430-868E-C8EB79B6613D}"/>
              </a:ext>
            </a:extLst>
          </p:cNvPr>
          <p:cNvSpPr/>
          <p:nvPr/>
        </p:nvSpPr>
        <p:spPr>
          <a:xfrm>
            <a:off x="0" y="5665304"/>
            <a:ext cx="12192000" cy="1192696"/>
          </a:xfrm>
          <a:prstGeom prst="rect">
            <a:avLst/>
          </a:prstGeom>
          <a:solidFill>
            <a:srgbClr val="6A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2EE4901-5F9E-4CB5-BA8B-EA1BE82DC390}"/>
              </a:ext>
            </a:extLst>
          </p:cNvPr>
          <p:cNvGrpSpPr/>
          <p:nvPr/>
        </p:nvGrpSpPr>
        <p:grpSpPr>
          <a:xfrm>
            <a:off x="7140957" y="2814939"/>
            <a:ext cx="5693338" cy="3539880"/>
            <a:chOff x="7881730" y="3769900"/>
            <a:chExt cx="4016464" cy="249727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A724346-F40C-4F7F-995E-0E2FF293859E}"/>
                </a:ext>
              </a:extLst>
            </p:cNvPr>
            <p:cNvGrpSpPr/>
            <p:nvPr/>
          </p:nvGrpSpPr>
          <p:grpSpPr>
            <a:xfrm>
              <a:off x="7912758" y="3789000"/>
              <a:ext cx="3985436" cy="2478170"/>
              <a:chOff x="9574303" y="699663"/>
              <a:chExt cx="2143776" cy="1333014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EA63739A-A1C3-4DD0-92BD-AEDA4D999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1770" y="699663"/>
                <a:ext cx="1266309" cy="1266309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A4C80CD4-DF48-4AE2-AF76-1CBE9F141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4303" y="1285098"/>
                <a:ext cx="747579" cy="747579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747E27A-C933-4B5B-B03B-DFFFA78AC503}"/>
                </a:ext>
              </a:extLst>
            </p:cNvPr>
            <p:cNvGrpSpPr/>
            <p:nvPr/>
          </p:nvGrpSpPr>
          <p:grpSpPr>
            <a:xfrm>
              <a:off x="7881730" y="3769900"/>
              <a:ext cx="3985436" cy="2478170"/>
              <a:chOff x="9574303" y="699663"/>
              <a:chExt cx="2143776" cy="1333014"/>
            </a:xfrm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00B17A00-08ED-46B2-BB4E-4BA49CF0C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74271" y="1359052"/>
                <a:ext cx="1125481" cy="152398"/>
              </a:xfrm>
              <a:prstGeom prst="line">
                <a:avLst/>
              </a:prstGeom>
              <a:ln>
                <a:solidFill>
                  <a:srgbClr val="6E484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C165153A-5E8F-4E31-A8BD-7E38AC58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1770" y="699663"/>
                <a:ext cx="1266309" cy="1266309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356E1D2-9F7D-4270-9855-71A94787B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4303" y="1285098"/>
                <a:ext cx="747579" cy="747579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D6B12B-89FE-46D4-B3FF-94173D8D3094}"/>
              </a:ext>
            </a:extLst>
          </p:cNvPr>
          <p:cNvGrpSpPr/>
          <p:nvPr/>
        </p:nvGrpSpPr>
        <p:grpSpPr>
          <a:xfrm>
            <a:off x="0" y="2241938"/>
            <a:ext cx="6654903" cy="4466006"/>
            <a:chOff x="104679" y="3327364"/>
            <a:chExt cx="4714599" cy="3163897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7F8400D-B5E2-44E6-8DD2-9C00631F013A}"/>
                </a:ext>
              </a:extLst>
            </p:cNvPr>
            <p:cNvSpPr/>
            <p:nvPr/>
          </p:nvSpPr>
          <p:spPr>
            <a:xfrm>
              <a:off x="614121" y="5927302"/>
              <a:ext cx="866809" cy="330543"/>
            </a:xfrm>
            <a:prstGeom prst="ellipse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53702A9-D83C-46B6-829C-1740CFC957B7}"/>
                </a:ext>
              </a:extLst>
            </p:cNvPr>
            <p:cNvGrpSpPr/>
            <p:nvPr/>
          </p:nvGrpSpPr>
          <p:grpSpPr>
            <a:xfrm>
              <a:off x="104679" y="3327364"/>
              <a:ext cx="4714599" cy="3163897"/>
              <a:chOff x="104679" y="3327364"/>
              <a:chExt cx="4714599" cy="3163897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E97E3A8-1051-4EAE-A35F-ECD258E2C99A}"/>
                  </a:ext>
                </a:extLst>
              </p:cNvPr>
              <p:cNvGrpSpPr/>
              <p:nvPr/>
            </p:nvGrpSpPr>
            <p:grpSpPr>
              <a:xfrm>
                <a:off x="761451" y="3327364"/>
                <a:ext cx="3031435" cy="2665102"/>
                <a:chOff x="759755" y="3737112"/>
                <a:chExt cx="2416387" cy="2267539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56DBD969-33FD-4EED-98D1-F5E3D61D070E}"/>
                    </a:ext>
                  </a:extLst>
                </p:cNvPr>
                <p:cNvSpPr/>
                <p:nvPr/>
              </p:nvSpPr>
              <p:spPr>
                <a:xfrm>
                  <a:off x="1909732" y="5367131"/>
                  <a:ext cx="1266410" cy="606287"/>
                </a:xfrm>
                <a:custGeom>
                  <a:avLst/>
                  <a:gdLst>
                    <a:gd name="connsiteX0" fmla="*/ 0 w 1017932"/>
                    <a:gd name="connsiteY0" fmla="*/ 0 h 606287"/>
                    <a:gd name="connsiteX1" fmla="*/ 1017932 w 1017932"/>
                    <a:gd name="connsiteY1" fmla="*/ 0 h 606287"/>
                    <a:gd name="connsiteX2" fmla="*/ 1017932 w 1017932"/>
                    <a:gd name="connsiteY2" fmla="*/ 606287 h 606287"/>
                    <a:gd name="connsiteX3" fmla="*/ 0 w 1017932"/>
                    <a:gd name="connsiteY3" fmla="*/ 606287 h 606287"/>
                    <a:gd name="connsiteX4" fmla="*/ 0 w 1017932"/>
                    <a:gd name="connsiteY4" fmla="*/ 0 h 606287"/>
                    <a:gd name="connsiteX0" fmla="*/ 0 w 1226654"/>
                    <a:gd name="connsiteY0" fmla="*/ 0 h 606287"/>
                    <a:gd name="connsiteX1" fmla="*/ 1226654 w 1226654"/>
                    <a:gd name="connsiteY1" fmla="*/ 168965 h 606287"/>
                    <a:gd name="connsiteX2" fmla="*/ 1017932 w 1226654"/>
                    <a:gd name="connsiteY2" fmla="*/ 606287 h 606287"/>
                    <a:gd name="connsiteX3" fmla="*/ 0 w 1226654"/>
                    <a:gd name="connsiteY3" fmla="*/ 606287 h 606287"/>
                    <a:gd name="connsiteX4" fmla="*/ 0 w 1226654"/>
                    <a:gd name="connsiteY4" fmla="*/ 0 h 606287"/>
                    <a:gd name="connsiteX0" fmla="*/ 0 w 1266410"/>
                    <a:gd name="connsiteY0" fmla="*/ 0 h 606287"/>
                    <a:gd name="connsiteX1" fmla="*/ 1266410 w 1266410"/>
                    <a:gd name="connsiteY1" fmla="*/ 298173 h 606287"/>
                    <a:gd name="connsiteX2" fmla="*/ 1017932 w 1266410"/>
                    <a:gd name="connsiteY2" fmla="*/ 606287 h 606287"/>
                    <a:gd name="connsiteX3" fmla="*/ 0 w 1266410"/>
                    <a:gd name="connsiteY3" fmla="*/ 606287 h 606287"/>
                    <a:gd name="connsiteX4" fmla="*/ 0 w 1266410"/>
                    <a:gd name="connsiteY4" fmla="*/ 0 h 60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6410" h="606287">
                      <a:moveTo>
                        <a:pt x="0" y="0"/>
                      </a:moveTo>
                      <a:lnTo>
                        <a:pt x="1266410" y="298173"/>
                      </a:lnTo>
                      <a:lnTo>
                        <a:pt x="1017932" y="606287"/>
                      </a:lnTo>
                      <a:lnTo>
                        <a:pt x="0" y="6062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2A9323C7-A3EF-46C4-A11F-FB4D90961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755" y="3737112"/>
                  <a:ext cx="2267539" cy="2267539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EFF5B53-62DC-4BB9-B95F-81588AC23977}"/>
                  </a:ext>
                </a:extLst>
              </p:cNvPr>
              <p:cNvGrpSpPr/>
              <p:nvPr/>
            </p:nvGrpSpPr>
            <p:grpSpPr>
              <a:xfrm>
                <a:off x="3197717" y="4979412"/>
                <a:ext cx="1621561" cy="1511849"/>
                <a:chOff x="2900743" y="5043939"/>
                <a:chExt cx="1621561" cy="1511849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656F6A99-5DB8-4C2F-B780-9CF629A111EA}"/>
                    </a:ext>
                  </a:extLst>
                </p:cNvPr>
                <p:cNvSpPr/>
                <p:nvPr/>
              </p:nvSpPr>
              <p:spPr>
                <a:xfrm>
                  <a:off x="2942778" y="6014590"/>
                  <a:ext cx="1579526" cy="409948"/>
                </a:xfrm>
                <a:prstGeom prst="ellipse">
                  <a:avLst/>
                </a:prstGeom>
                <a:solidFill>
                  <a:schemeClr val="bg1">
                    <a:lumMod val="6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C0DF407F-844B-4FDC-BA6C-5BC47054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0743" y="5043939"/>
                  <a:ext cx="1511849" cy="1511849"/>
                </a:xfrm>
                <a:prstGeom prst="rect">
                  <a:avLst/>
                </a:prstGeom>
              </p:spPr>
            </p:pic>
          </p:grpSp>
          <p:pic>
            <p:nvPicPr>
              <p:cNvPr id="63" name="그림 62" descr="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5595E825-4873-413C-B787-DB5742841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79" y="4460750"/>
                <a:ext cx="1687804" cy="1687804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D5973B-1AEA-494D-A2AF-0C62BD14B516}"/>
              </a:ext>
            </a:extLst>
          </p:cNvPr>
          <p:cNvGrpSpPr/>
          <p:nvPr/>
        </p:nvGrpSpPr>
        <p:grpSpPr>
          <a:xfrm>
            <a:off x="1310698" y="1585413"/>
            <a:ext cx="9570604" cy="1654590"/>
            <a:chOff x="2511830" y="2278835"/>
            <a:chExt cx="9570604" cy="165459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7FE676B8-487E-4C48-A6B0-646D9BB0AC79}"/>
                </a:ext>
              </a:extLst>
            </p:cNvPr>
            <p:cNvSpPr/>
            <p:nvPr/>
          </p:nvSpPr>
          <p:spPr>
            <a:xfrm>
              <a:off x="2731778" y="2740730"/>
              <a:ext cx="9130708" cy="119269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ko-KR" altLang="en-US" sz="6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반려동물 </a:t>
              </a:r>
              <a:r>
                <a:rPr lang="en-US" altLang="ko-KR" sz="6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1000</a:t>
              </a:r>
              <a:r>
                <a:rPr lang="ko-KR" altLang="en-US" sz="6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만 시대</a:t>
              </a:r>
              <a:endParaRPr lang="en-US" altLang="ko-KR" sz="6600" i="1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25C31A-1EE0-4CAD-9A21-57665D5B2912}"/>
                </a:ext>
              </a:extLst>
            </p:cNvPr>
            <p:cNvSpPr txBox="1"/>
            <p:nvPr/>
          </p:nvSpPr>
          <p:spPr>
            <a:xfrm>
              <a:off x="2511830" y="2278835"/>
              <a:ext cx="95706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개와 고양이 등을 기르는 가구의 비율 </a:t>
              </a:r>
              <a:r>
                <a:rPr lang="en-US" altLang="ko-KR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23.7&amp;, 4</a:t>
              </a:r>
              <a:r>
                <a: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가구 중 </a:t>
              </a:r>
              <a:r>
                <a:rPr lang="en-US" altLang="ko-KR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r>
                <a: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가구는 반려동물 키우는</a:t>
              </a:r>
              <a:endPara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6B26B8-9FDE-4961-BC5A-CE8344C0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크롤링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데이터 합산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값이 없는 데이터 삭제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2998784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DA64E4E9-8366-46C1-B7FF-14C954A7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168" y="2024775"/>
            <a:ext cx="3957300" cy="38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EFFE03DE-4296-4778-B66F-AA8BF39DA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288" r="50406"/>
          <a:stretch/>
        </p:blipFill>
        <p:spPr bwMode="auto">
          <a:xfrm>
            <a:off x="7599287" y="1932154"/>
            <a:ext cx="3642264" cy="399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DD86BF5-C0A6-4700-950C-E3C6EEB4C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D0734B-A4E3-4739-B1BC-C310C357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15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중복 데이터 삭제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한글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숫자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특수문자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정규화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hanspell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사용한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띄어쓰기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2998784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pic>
        <p:nvPicPr>
          <p:cNvPr id="18434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6E912423-F370-41DE-9E1D-C9CDF174A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84" y="1824103"/>
            <a:ext cx="6233361" cy="420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F95AA4-7C52-40E0-B262-EA7F8837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77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정제 중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발생한 오류 수정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Q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값과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값 개수 맞추기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2998784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pic>
        <p:nvPicPr>
          <p:cNvPr id="19458" name="Picture 2" descr="테이블이(가) 표시된 사진&#10;&#10;자동 생성된 설명">
            <a:extLst>
              <a:ext uri="{FF2B5EF4-FFF2-40B4-BE49-F238E27FC236}">
                <a16:creationId xmlns:a16="http://schemas.microsoft.com/office/drawing/2014/main" id="{765B6AB3-76B7-4FC1-A46B-F3808B9CE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r="19600"/>
          <a:stretch/>
        </p:blipFill>
        <p:spPr bwMode="auto">
          <a:xfrm>
            <a:off x="4554364" y="1944547"/>
            <a:ext cx="6661504" cy="387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96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아웃레이어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제거 전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2998784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56B0BD4A-6AB6-4023-8EB7-7D21617CD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2" y="1837395"/>
            <a:ext cx="6565904" cy="41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024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03DBA-7B50-45D6-BCCB-88FC0690A3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95DEC-6186-4C3B-B5D8-DB7056BE85B7}"/>
              </a:ext>
            </a:extLst>
          </p:cNvPr>
          <p:cNvGrpSpPr/>
          <p:nvPr/>
        </p:nvGrpSpPr>
        <p:grpSpPr>
          <a:xfrm>
            <a:off x="636104" y="1482726"/>
            <a:ext cx="3276413" cy="4912124"/>
            <a:chOff x="3966554" y="1964798"/>
            <a:chExt cx="5622614" cy="447149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855ECB5-43B6-4B15-819E-242988E6EBB2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615E087-F9AE-4689-A7F7-38E6CEC0F91E}"/>
                </a:ext>
              </a:extLst>
            </p:cNvPr>
            <p:cNvSpPr/>
            <p:nvPr/>
          </p:nvSpPr>
          <p:spPr>
            <a:xfrm>
              <a:off x="4231041" y="2084563"/>
              <a:ext cx="5146176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아웃레이어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제거 후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8F25D-E5F5-4BDF-8169-725B4C6E7B09}"/>
              </a:ext>
            </a:extLst>
          </p:cNvPr>
          <p:cNvGrpSpPr/>
          <p:nvPr/>
        </p:nvGrpSpPr>
        <p:grpSpPr>
          <a:xfrm>
            <a:off x="4190034" y="1469989"/>
            <a:ext cx="7365861" cy="4912124"/>
            <a:chOff x="3966554" y="1964798"/>
            <a:chExt cx="5622614" cy="44714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940D8D-78A3-48B4-8FB4-7CF107DA592D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6BFF45-C3F0-4512-99A4-66A264133788}"/>
                </a:ext>
              </a:extLst>
            </p:cNvPr>
            <p:cNvSpPr/>
            <p:nvPr/>
          </p:nvSpPr>
          <p:spPr>
            <a:xfrm>
              <a:off x="4051687" y="2096158"/>
              <a:ext cx="5446342" cy="421571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2998784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51D589-F9D9-430A-8CFF-BA28E69F4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53061" y="3351548"/>
            <a:ext cx="859688" cy="8596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EEB33-96EF-4043-8E74-21E9869F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875CA690-1C6F-46EB-819C-01E31D06B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"/>
          <a:stretch/>
        </p:blipFill>
        <p:spPr bwMode="auto">
          <a:xfrm>
            <a:off x="4579901" y="1840057"/>
            <a:ext cx="6539058" cy="41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39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1141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C62AC6-90B4-4169-A620-08A8B5866A3A}"/>
              </a:ext>
            </a:extLst>
          </p:cNvPr>
          <p:cNvGrpSpPr/>
          <p:nvPr/>
        </p:nvGrpSpPr>
        <p:grpSpPr>
          <a:xfrm>
            <a:off x="541426" y="894185"/>
            <a:ext cx="11020655" cy="5500665"/>
            <a:chOff x="3966554" y="1964798"/>
            <a:chExt cx="5622614" cy="447149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C11644D-42D8-4C33-9406-313985925B34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36E557-CF38-4CA7-B6B9-607B98C4D137}"/>
                </a:ext>
              </a:extLst>
            </p:cNvPr>
            <p:cNvSpPr/>
            <p:nvPr/>
          </p:nvSpPr>
          <p:spPr>
            <a:xfrm>
              <a:off x="4054865" y="2092419"/>
              <a:ext cx="5434438" cy="421945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79DB9A-DB00-4707-870D-BA99F05B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CE12DC-2C2A-4FAD-AA9B-540FA408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32" y="1355404"/>
            <a:ext cx="4424303" cy="18119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149D63-A746-4704-8EA9-C56092FB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32" y="3612346"/>
            <a:ext cx="4662307" cy="21844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53F253-CA06-468C-AF02-97D1B40F7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512" y="1217350"/>
            <a:ext cx="5003021" cy="492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53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1141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C62AC6-90B4-4169-A620-08A8B5866A3A}"/>
              </a:ext>
            </a:extLst>
          </p:cNvPr>
          <p:cNvGrpSpPr/>
          <p:nvPr/>
        </p:nvGrpSpPr>
        <p:grpSpPr>
          <a:xfrm>
            <a:off x="541426" y="1482726"/>
            <a:ext cx="11020655" cy="4912124"/>
            <a:chOff x="3966554" y="1964798"/>
            <a:chExt cx="5622614" cy="447149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C11644D-42D8-4C33-9406-313985925B34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36E557-CF38-4CA7-B6B9-607B98C4D137}"/>
                </a:ext>
              </a:extLst>
            </p:cNvPr>
            <p:cNvSpPr/>
            <p:nvPr/>
          </p:nvSpPr>
          <p:spPr>
            <a:xfrm>
              <a:off x="4054865" y="2092419"/>
              <a:ext cx="5434438" cy="421945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4161999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실제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챗봇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적용 이미지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4226697-6B1B-44A0-A9FE-5ED9CBADB4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97"/>
          <a:stretch/>
        </p:blipFill>
        <p:spPr>
          <a:xfrm>
            <a:off x="6040430" y="3891445"/>
            <a:ext cx="5086535" cy="20494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0E2792-8DE7-4E01-80EB-F0F1284EAA88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기술 시연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79DB9A-DB00-4707-870D-BA99F05B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4143CA-048D-40A6-AF70-967E2FA98C1F}"/>
              </a:ext>
            </a:extLst>
          </p:cNvPr>
          <p:cNvGrpSpPr/>
          <p:nvPr/>
        </p:nvGrpSpPr>
        <p:grpSpPr>
          <a:xfrm>
            <a:off x="925974" y="1958373"/>
            <a:ext cx="5007773" cy="3994144"/>
            <a:chOff x="925974" y="1958373"/>
            <a:chExt cx="5007773" cy="39941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C2A3171-F4A5-4AAD-B29B-25F5E26FD673}"/>
                </a:ext>
              </a:extLst>
            </p:cNvPr>
            <p:cNvGrpSpPr/>
            <p:nvPr/>
          </p:nvGrpSpPr>
          <p:grpSpPr>
            <a:xfrm>
              <a:off x="925974" y="1958373"/>
              <a:ext cx="5007773" cy="3994144"/>
              <a:chOff x="925974" y="1958373"/>
              <a:chExt cx="5007773" cy="3994144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79115C3-FB2D-4261-9FF0-85C766C19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33"/>
              <a:stretch/>
            </p:blipFill>
            <p:spPr>
              <a:xfrm>
                <a:off x="925974" y="3972560"/>
                <a:ext cx="5007773" cy="197995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58D6D00-B97E-4AAE-9465-55449921C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3942"/>
              <a:stretch/>
            </p:blipFill>
            <p:spPr>
              <a:xfrm>
                <a:off x="925974" y="1958373"/>
                <a:ext cx="5007773" cy="2063266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1F0217E-6371-4053-86EE-0CC923F8E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919" r="1822" b="28039"/>
            <a:stretch/>
          </p:blipFill>
          <p:spPr>
            <a:xfrm>
              <a:off x="1061466" y="1958373"/>
              <a:ext cx="4786792" cy="71572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AEF979-F147-410B-B4B3-BF52589464D8}"/>
              </a:ext>
            </a:extLst>
          </p:cNvPr>
          <p:cNvGrpSpPr/>
          <p:nvPr/>
        </p:nvGrpSpPr>
        <p:grpSpPr>
          <a:xfrm>
            <a:off x="6040423" y="1968039"/>
            <a:ext cx="5087952" cy="1933112"/>
            <a:chOff x="5970450" y="4553844"/>
            <a:chExt cx="5077328" cy="2063265"/>
          </a:xfrm>
        </p:grpSpPr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2FDD1830-863D-4887-8C0A-4D9BB5A02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343"/>
            <a:stretch/>
          </p:blipFill>
          <p:spPr>
            <a:xfrm>
              <a:off x="5970450" y="4553844"/>
              <a:ext cx="5077328" cy="2063265"/>
            </a:xfrm>
            <a:prstGeom prst="rect">
              <a:avLst/>
            </a:prstGeom>
          </p:spPr>
        </p:pic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F71767-470B-427A-BAAD-0B5E25DE6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88" t="56104" r="32312" b="37282"/>
            <a:stretch/>
          </p:blipFill>
          <p:spPr>
            <a:xfrm>
              <a:off x="8945871" y="4836021"/>
              <a:ext cx="464776" cy="264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035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모서리가 접힌 도형 103">
            <a:extLst>
              <a:ext uri="{FF2B5EF4-FFF2-40B4-BE49-F238E27FC236}">
                <a16:creationId xmlns:a16="http://schemas.microsoft.com/office/drawing/2014/main" id="{C05CD9CE-E544-480F-A838-9B312544E284}"/>
              </a:ext>
            </a:extLst>
          </p:cNvPr>
          <p:cNvSpPr/>
          <p:nvPr/>
        </p:nvSpPr>
        <p:spPr>
          <a:xfrm>
            <a:off x="371141" y="331367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1AD6C3B-E0CD-4FBD-ACCA-CFB418979AD8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C62AC6-90B4-4169-A620-08A8B5866A3A}"/>
              </a:ext>
            </a:extLst>
          </p:cNvPr>
          <p:cNvGrpSpPr/>
          <p:nvPr/>
        </p:nvGrpSpPr>
        <p:grpSpPr>
          <a:xfrm>
            <a:off x="541426" y="1482726"/>
            <a:ext cx="11020655" cy="4912124"/>
            <a:chOff x="3966554" y="1964798"/>
            <a:chExt cx="5622614" cy="447149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C11644D-42D8-4C33-9406-313985925B34}"/>
                </a:ext>
              </a:extLst>
            </p:cNvPr>
            <p:cNvSpPr/>
            <p:nvPr/>
          </p:nvSpPr>
          <p:spPr>
            <a:xfrm>
              <a:off x="3966554" y="1964798"/>
              <a:ext cx="5622614" cy="4471499"/>
            </a:xfrm>
            <a:prstGeom prst="round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36E557-CF38-4CA7-B6B9-607B98C4D137}"/>
                </a:ext>
              </a:extLst>
            </p:cNvPr>
            <p:cNvSpPr/>
            <p:nvPr/>
          </p:nvSpPr>
          <p:spPr>
            <a:xfrm>
              <a:off x="4054865" y="2092419"/>
              <a:ext cx="5434438" cy="421945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8E4782-D7E2-4E3D-8B91-28703E70039B}"/>
              </a:ext>
            </a:extLst>
          </p:cNvPr>
          <p:cNvSpPr/>
          <p:nvPr/>
        </p:nvSpPr>
        <p:spPr>
          <a:xfrm>
            <a:off x="629920" y="1203274"/>
            <a:ext cx="4161999" cy="558905"/>
          </a:xfrm>
          <a:prstGeom prst="roundRect">
            <a:avLst>
              <a:gd name="adj" fmla="val 50000"/>
            </a:avLst>
          </a:prstGeom>
          <a:solidFill>
            <a:srgbClr val="386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실제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챗봇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적용 이미지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4226697-6B1B-44A0-A9FE-5ED9CBADB4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97"/>
          <a:stretch/>
        </p:blipFill>
        <p:spPr>
          <a:xfrm>
            <a:off x="6040430" y="3891445"/>
            <a:ext cx="5086535" cy="20494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0E2792-8DE7-4E01-80EB-F0F1284EAA88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02)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기술 시연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79DB9A-DB00-4707-870D-BA99F05B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57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4143CA-048D-40A6-AF70-967E2FA98C1F}"/>
              </a:ext>
            </a:extLst>
          </p:cNvPr>
          <p:cNvGrpSpPr/>
          <p:nvPr/>
        </p:nvGrpSpPr>
        <p:grpSpPr>
          <a:xfrm>
            <a:off x="925974" y="1958373"/>
            <a:ext cx="5007773" cy="3994144"/>
            <a:chOff x="925974" y="1958373"/>
            <a:chExt cx="5007773" cy="39941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C2A3171-F4A5-4AAD-B29B-25F5E26FD673}"/>
                </a:ext>
              </a:extLst>
            </p:cNvPr>
            <p:cNvGrpSpPr/>
            <p:nvPr/>
          </p:nvGrpSpPr>
          <p:grpSpPr>
            <a:xfrm>
              <a:off x="925974" y="1958373"/>
              <a:ext cx="5007773" cy="3994144"/>
              <a:chOff x="925974" y="1958373"/>
              <a:chExt cx="5007773" cy="3994144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79115C3-FB2D-4261-9FF0-85C766C19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33"/>
              <a:stretch/>
            </p:blipFill>
            <p:spPr>
              <a:xfrm>
                <a:off x="925974" y="3972560"/>
                <a:ext cx="5007773" cy="197995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58D6D00-B97E-4AAE-9465-55449921C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3942"/>
              <a:stretch/>
            </p:blipFill>
            <p:spPr>
              <a:xfrm>
                <a:off x="925974" y="1958373"/>
                <a:ext cx="5007773" cy="2063266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1F0217E-6371-4053-86EE-0CC923F8E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919" r="1822" b="28039"/>
            <a:stretch/>
          </p:blipFill>
          <p:spPr>
            <a:xfrm>
              <a:off x="1061466" y="1958373"/>
              <a:ext cx="4786792" cy="71572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AEF979-F147-410B-B4B3-BF52589464D8}"/>
              </a:ext>
            </a:extLst>
          </p:cNvPr>
          <p:cNvGrpSpPr/>
          <p:nvPr/>
        </p:nvGrpSpPr>
        <p:grpSpPr>
          <a:xfrm>
            <a:off x="6040423" y="1968039"/>
            <a:ext cx="5087952" cy="1933112"/>
            <a:chOff x="5970450" y="4553844"/>
            <a:chExt cx="5077328" cy="2063265"/>
          </a:xfrm>
        </p:grpSpPr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2FDD1830-863D-4887-8C0A-4D9BB5A02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343"/>
            <a:stretch/>
          </p:blipFill>
          <p:spPr>
            <a:xfrm>
              <a:off x="5970450" y="4553844"/>
              <a:ext cx="5077328" cy="2063265"/>
            </a:xfrm>
            <a:prstGeom prst="rect">
              <a:avLst/>
            </a:prstGeom>
          </p:spPr>
        </p:pic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F71767-470B-427A-BAAD-0B5E25DE6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88" t="56104" r="32312" b="37282"/>
            <a:stretch/>
          </p:blipFill>
          <p:spPr>
            <a:xfrm>
              <a:off x="8945871" y="4836021"/>
              <a:ext cx="464776" cy="264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61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5EED270-B2B0-4876-AA3E-2B402F9E446F}"/>
              </a:ext>
            </a:extLst>
          </p:cNvPr>
          <p:cNvSpPr txBox="1"/>
          <p:nvPr/>
        </p:nvSpPr>
        <p:spPr>
          <a:xfrm>
            <a:off x="5804991" y="2610900"/>
            <a:ext cx="506505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 err="1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반려견</a:t>
            </a:r>
            <a:r>
              <a:rPr lang="ko-KR" altLang="en-US" sz="29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행동 교정 </a:t>
            </a:r>
            <a:r>
              <a:rPr lang="en-US" altLang="ko-KR" sz="29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29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프로그램</a:t>
            </a:r>
            <a:endParaRPr lang="en-US" altLang="ko-KR" sz="2900" dirty="0">
              <a:solidFill>
                <a:schemeClr val="bg2">
                  <a:lumMod val="9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60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</a:t>
            </a:r>
            <a:r>
              <a:rPr lang="ko-KR" altLang="en-US" sz="6000" dirty="0" err="1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</a:t>
            </a:r>
            <a:endParaRPr lang="en-US" altLang="ko-KR" sz="6000" dirty="0">
              <a:solidFill>
                <a:schemeClr val="bg2">
                  <a:lumMod val="9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FE917A-35FE-4282-942D-458DBE8DE959}"/>
              </a:ext>
            </a:extLst>
          </p:cNvPr>
          <p:cNvSpPr txBox="1"/>
          <p:nvPr/>
        </p:nvSpPr>
        <p:spPr>
          <a:xfrm rot="671880">
            <a:off x="10583020" y="2813578"/>
            <a:ext cx="8402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dirty="0">
                <a:solidFill>
                  <a:schemeClr val="bg2">
                    <a:lumMod val="9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22BC47-2898-4CEE-81E6-92A286B86EE0}"/>
              </a:ext>
            </a:extLst>
          </p:cNvPr>
          <p:cNvSpPr txBox="1"/>
          <p:nvPr/>
        </p:nvSpPr>
        <p:spPr>
          <a:xfrm rot="671880">
            <a:off x="10540969" y="2770165"/>
            <a:ext cx="8402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댕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62C6D3-C9E8-47D9-BF74-9850DD18D8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27" y="877893"/>
            <a:ext cx="7600951" cy="59933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7BD417-295A-416A-93E5-C1A2FAA6D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171" y="864639"/>
            <a:ext cx="7600951" cy="5993361"/>
          </a:xfrm>
          <a:prstGeom prst="rect">
            <a:avLst/>
          </a:prstGeom>
        </p:spPr>
      </p:pic>
      <p:pic>
        <p:nvPicPr>
          <p:cNvPr id="27" name="그림 26" descr="가구, 좌석, 의자이(가) 표시된 사진&#10;&#10;자동 생성된 설명">
            <a:extLst>
              <a:ext uri="{FF2B5EF4-FFF2-40B4-BE49-F238E27FC236}">
                <a16:creationId xmlns:a16="http://schemas.microsoft.com/office/drawing/2014/main" id="{8FF896C8-0F61-4062-B7EF-EA91A4577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8828" l="1172" r="98633">
                        <a14:foregroundMark x1="9570" y1="47461" x2="9570" y2="47461"/>
                        <a14:foregroundMark x1="5469" y1="37891" x2="5469" y2="37891"/>
                        <a14:foregroundMark x1="6055" y1="31445" x2="5273" y2="32227"/>
                        <a14:foregroundMark x1="1758" y1="34375" x2="1758" y2="34375"/>
                        <a14:foregroundMark x1="1367" y1="35156" x2="1367" y2="35156"/>
                        <a14:foregroundMark x1="82031" y1="57031" x2="93945" y2="53516"/>
                        <a14:foregroundMark x1="91016" y1="35547" x2="93750" y2="41797"/>
                        <a14:foregroundMark x1="99023" y1="39648" x2="98438" y2="38477"/>
                        <a14:foregroundMark x1="74023" y1="62109" x2="68945" y2="84766"/>
                        <a14:foregroundMark x1="69727" y1="95313" x2="58398" y2="95898"/>
                        <a14:foregroundMark x1="28320" y1="89258" x2="19727" y2="65430"/>
                        <a14:foregroundMark x1="8008" y1="42188" x2="1172" y2="35352"/>
                        <a14:foregroundMark x1="19922" y1="42383" x2="18750" y2="38477"/>
                        <a14:foregroundMark x1="16797" y1="35938" x2="15820" y2="34961"/>
                        <a14:foregroundMark x1="17578" y1="42188" x2="18555" y2="52148"/>
                        <a14:foregroundMark x1="30469" y1="97266" x2="26758" y2="98828"/>
                        <a14:foregroundMark x1="35156" y1="98242" x2="37109" y2="95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4" y="3062255"/>
            <a:ext cx="4160651" cy="379574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4409F99-375E-4DBB-8D56-D3362D674E50}"/>
              </a:ext>
            </a:extLst>
          </p:cNvPr>
          <p:cNvGrpSpPr/>
          <p:nvPr/>
        </p:nvGrpSpPr>
        <p:grpSpPr>
          <a:xfrm>
            <a:off x="5904770" y="257154"/>
            <a:ext cx="6127376" cy="655296"/>
            <a:chOff x="5878867" y="257154"/>
            <a:chExt cx="6127376" cy="6552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AF1A1F-6896-4C62-8C3A-C80B16B588BA}"/>
                </a:ext>
              </a:extLst>
            </p:cNvPr>
            <p:cNvSpPr txBox="1"/>
            <p:nvPr/>
          </p:nvSpPr>
          <p:spPr>
            <a:xfrm>
              <a:off x="5896797" y="266119"/>
              <a:ext cx="61094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실용 중심의 개발자 양성과정 </a:t>
              </a:r>
              <a:r>
                <a:rPr lang="en-US" altLang="ko-KR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</a:t>
              </a:r>
              <a:r>
                <a:rPr lang="ko-KR" altLang="en-US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r>
                <a:rPr lang="ko-KR" altLang="en-US" sz="1800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</a:t>
              </a:r>
              <a:endParaRPr lang="en-US" altLang="ko-KR" sz="1800" dirty="0">
                <a:solidFill>
                  <a:schemeClr val="bg2">
                    <a:lumMod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r"/>
              <a:r>
                <a:rPr lang="en-US" altLang="ko-KR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dirty="0">
                  <a:solidFill>
                    <a:schemeClr val="bg2">
                      <a:lumMod val="9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조 이민수 이희주 김민영 박지우</a:t>
              </a:r>
              <a:endParaRPr lang="en-US" altLang="ko-KR" sz="1800" dirty="0">
                <a:solidFill>
                  <a:schemeClr val="bg2">
                    <a:lumMod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EFE528-78FF-4029-8822-8AEF0D597A61}"/>
                </a:ext>
              </a:extLst>
            </p:cNvPr>
            <p:cNvSpPr txBox="1"/>
            <p:nvPr/>
          </p:nvSpPr>
          <p:spPr>
            <a:xfrm>
              <a:off x="5878867" y="257154"/>
              <a:ext cx="61094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실용 중심의 개발자 양성과정 </a:t>
              </a:r>
              <a:r>
                <a:rPr lang="en-US" altLang="ko-KR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</a:t>
              </a:r>
              <a:r>
                <a:rPr lang="ko-KR" altLang="en-US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r>
                <a:rPr lang="ko-KR" altLang="en-US" sz="18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</a:t>
              </a:r>
              <a:endParaRPr lang="en-US" altLang="ko-KR" sz="1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조 이민수 이희주 김민영 박지우</a:t>
              </a:r>
              <a:endParaRPr lang="en-US" altLang="ko-KR" sz="1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0F336A7-36BF-4947-ABEF-DB3CF824D2E3}"/>
              </a:ext>
            </a:extLst>
          </p:cNvPr>
          <p:cNvGrpSpPr/>
          <p:nvPr/>
        </p:nvGrpSpPr>
        <p:grpSpPr>
          <a:xfrm>
            <a:off x="11460727" y="2644591"/>
            <a:ext cx="641758" cy="546990"/>
            <a:chOff x="11206866" y="2016944"/>
            <a:chExt cx="641758" cy="54699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6A9CFC5-1C06-42D8-9FAD-05B3B32FE293}"/>
                </a:ext>
              </a:extLst>
            </p:cNvPr>
            <p:cNvGrpSpPr/>
            <p:nvPr/>
          </p:nvGrpSpPr>
          <p:grpSpPr>
            <a:xfrm rot="20517474">
              <a:off x="11243490" y="2032375"/>
              <a:ext cx="605134" cy="531559"/>
              <a:chOff x="6722237" y="771019"/>
              <a:chExt cx="2822052" cy="2478934"/>
            </a:xfrm>
            <a:solidFill>
              <a:schemeClr val="bg2">
                <a:lumMod val="90000"/>
              </a:schemeClr>
            </a:solidFill>
          </p:grpSpPr>
          <p:sp>
            <p:nvSpPr>
              <p:cNvPr id="64" name="하트 63">
                <a:extLst>
                  <a:ext uri="{FF2B5EF4-FFF2-40B4-BE49-F238E27FC236}">
                    <a16:creationId xmlns:a16="http://schemas.microsoft.com/office/drawing/2014/main" id="{AAB95088-7C89-45C9-A9FA-A7594FD1F2A2}"/>
                  </a:ext>
                </a:extLst>
              </p:cNvPr>
              <p:cNvSpPr/>
              <p:nvPr/>
            </p:nvSpPr>
            <p:spPr>
              <a:xfrm>
                <a:off x="7365365" y="1878353"/>
                <a:ext cx="1534371" cy="1371600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2523B2C9-0697-4C3B-9AD5-EEDA615274AE}"/>
                  </a:ext>
                </a:extLst>
              </p:cNvPr>
              <p:cNvSpPr/>
              <p:nvPr/>
            </p:nvSpPr>
            <p:spPr>
              <a:xfrm rot="781372">
                <a:off x="8988966" y="1407610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517B16A9-6ED7-4AE1-AE28-29D20F8E26AB}"/>
                  </a:ext>
                </a:extLst>
              </p:cNvPr>
              <p:cNvSpPr/>
              <p:nvPr/>
            </p:nvSpPr>
            <p:spPr>
              <a:xfrm rot="781372">
                <a:off x="8219471" y="771019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F9A0466-663D-4C86-BC21-6F43C212A46B}"/>
                  </a:ext>
                </a:extLst>
              </p:cNvPr>
              <p:cNvSpPr/>
              <p:nvPr/>
            </p:nvSpPr>
            <p:spPr>
              <a:xfrm rot="20818628" flipH="1">
                <a:off x="6722237" y="1407611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9BDDC459-DE69-4CAC-A50A-1D7D9E82A067}"/>
                  </a:ext>
                </a:extLst>
              </p:cNvPr>
              <p:cNvSpPr/>
              <p:nvPr/>
            </p:nvSpPr>
            <p:spPr>
              <a:xfrm rot="20818628" flipH="1">
                <a:off x="7400139" y="801937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2F4EB26-64D7-4990-8FCE-3D1570F3A6B9}"/>
                </a:ext>
              </a:extLst>
            </p:cNvPr>
            <p:cNvGrpSpPr/>
            <p:nvPr/>
          </p:nvGrpSpPr>
          <p:grpSpPr>
            <a:xfrm rot="20517474">
              <a:off x="11206866" y="2016944"/>
              <a:ext cx="605134" cy="531559"/>
              <a:chOff x="6722237" y="771019"/>
              <a:chExt cx="2822052" cy="2478934"/>
            </a:xfrm>
          </p:grpSpPr>
          <p:sp>
            <p:nvSpPr>
              <p:cNvPr id="59" name="하트 58">
                <a:extLst>
                  <a:ext uri="{FF2B5EF4-FFF2-40B4-BE49-F238E27FC236}">
                    <a16:creationId xmlns:a16="http://schemas.microsoft.com/office/drawing/2014/main" id="{5EE9EAFA-FA31-4210-9FCE-D15CDBD46915}"/>
                  </a:ext>
                </a:extLst>
              </p:cNvPr>
              <p:cNvSpPr/>
              <p:nvPr/>
            </p:nvSpPr>
            <p:spPr>
              <a:xfrm>
                <a:off x="7365365" y="1878353"/>
                <a:ext cx="1534371" cy="137160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1409FB54-2735-4A6C-9D17-90E78C3727CA}"/>
                  </a:ext>
                </a:extLst>
              </p:cNvPr>
              <p:cNvSpPr/>
              <p:nvPr/>
            </p:nvSpPr>
            <p:spPr>
              <a:xfrm rot="781372">
                <a:off x="8988966" y="1407610"/>
                <a:ext cx="555323" cy="6997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8CDF8502-680B-43CA-BD60-86FFAA0F588E}"/>
                  </a:ext>
                </a:extLst>
              </p:cNvPr>
              <p:cNvSpPr/>
              <p:nvPr/>
            </p:nvSpPr>
            <p:spPr>
              <a:xfrm rot="781372">
                <a:off x="8219471" y="771019"/>
                <a:ext cx="646915" cy="8452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420EE8F7-A07D-4CB2-A746-212AE9802D82}"/>
                  </a:ext>
                </a:extLst>
              </p:cNvPr>
              <p:cNvSpPr/>
              <p:nvPr/>
            </p:nvSpPr>
            <p:spPr>
              <a:xfrm rot="20818628" flipH="1">
                <a:off x="6722237" y="1407611"/>
                <a:ext cx="555323" cy="6997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74BD5BB-EA33-40E8-A643-1DEDA0ABBBBE}"/>
                  </a:ext>
                </a:extLst>
              </p:cNvPr>
              <p:cNvSpPr/>
              <p:nvPr/>
            </p:nvSpPr>
            <p:spPr>
              <a:xfrm rot="20818628" flipH="1">
                <a:off x="7400139" y="801937"/>
                <a:ext cx="646915" cy="8452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B7C530-1E52-45BC-8479-EF08702BF966}"/>
              </a:ext>
            </a:extLst>
          </p:cNvPr>
          <p:cNvSpPr txBox="1"/>
          <p:nvPr/>
        </p:nvSpPr>
        <p:spPr>
          <a:xfrm>
            <a:off x="5761365" y="2563568"/>
            <a:ext cx="506505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반려견</a:t>
            </a:r>
            <a:r>
              <a:rPr lang="ko-KR" altLang="en-US" sz="29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행동 교정 </a:t>
            </a:r>
            <a:r>
              <a:rPr lang="en-US" altLang="ko-KR" sz="29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29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프로그램</a:t>
            </a:r>
            <a:endParaRPr lang="en-US" altLang="ko-KR" sz="29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</a:t>
            </a:r>
            <a:r>
              <a:rPr lang="ko-KR" altLang="en-US" sz="6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</a:t>
            </a:r>
            <a:endParaRPr lang="en-US" altLang="ko-KR" sz="6000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4A943A-5564-43E1-BE81-E14BF100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0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846A4E-7132-44D9-AECB-49323F3D4157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83C9D2D-31F3-4C77-81E5-B72D820E50AF}"/>
              </a:ext>
            </a:extLst>
          </p:cNvPr>
          <p:cNvGrpSpPr/>
          <p:nvPr/>
        </p:nvGrpSpPr>
        <p:grpSpPr>
          <a:xfrm>
            <a:off x="3499668" y="1467418"/>
            <a:ext cx="5192665" cy="461665"/>
            <a:chOff x="3299791" y="1467418"/>
            <a:chExt cx="5192665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ADD24-9896-42BD-A1B9-11765B670F53}"/>
                </a:ext>
              </a:extLst>
            </p:cNvPr>
            <p:cNvSpPr txBox="1"/>
            <p:nvPr/>
          </p:nvSpPr>
          <p:spPr>
            <a:xfrm>
              <a:off x="3299791" y="1467418"/>
              <a:ext cx="5192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반려동물의 긍정적 영향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0F0CBFF-21C2-495A-94EE-D6BD27A9C015}"/>
                </a:ext>
              </a:extLst>
            </p:cNvPr>
            <p:cNvGrpSpPr/>
            <p:nvPr/>
          </p:nvGrpSpPr>
          <p:grpSpPr>
            <a:xfrm>
              <a:off x="3740311" y="1579635"/>
              <a:ext cx="317394" cy="278804"/>
              <a:chOff x="4085940" y="2261329"/>
              <a:chExt cx="317394" cy="278804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FA86FC5-4175-4B59-AD2D-43CEEBF1ECB2}"/>
                  </a:ext>
                </a:extLst>
              </p:cNvPr>
              <p:cNvSpPr/>
              <p:nvPr/>
            </p:nvSpPr>
            <p:spPr>
              <a:xfrm rot="781372">
                <a:off x="4340877" y="2332926"/>
                <a:ext cx="62457" cy="78699"/>
              </a:xfrm>
              <a:prstGeom prst="ellipse">
                <a:avLst/>
              </a:prstGeom>
              <a:solidFill>
                <a:srgbClr val="629B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D39C3E4-8C2F-4681-81A6-90A72D9CEA05}"/>
                  </a:ext>
                </a:extLst>
              </p:cNvPr>
              <p:cNvGrpSpPr/>
              <p:nvPr/>
            </p:nvGrpSpPr>
            <p:grpSpPr>
              <a:xfrm>
                <a:off x="4085940" y="2261329"/>
                <a:ext cx="244902" cy="278804"/>
                <a:chOff x="4085940" y="2261329"/>
                <a:chExt cx="244902" cy="278804"/>
              </a:xfrm>
            </p:grpSpPr>
            <p:sp>
              <p:nvSpPr>
                <p:cNvPr id="57" name="하트 56">
                  <a:extLst>
                    <a:ext uri="{FF2B5EF4-FFF2-40B4-BE49-F238E27FC236}">
                      <a16:creationId xmlns:a16="http://schemas.microsoft.com/office/drawing/2014/main" id="{CD298A12-45B1-4CD3-B4BC-382B5304FB0C}"/>
                    </a:ext>
                  </a:extLst>
                </p:cNvPr>
                <p:cNvSpPr/>
                <p:nvPr/>
              </p:nvSpPr>
              <p:spPr>
                <a:xfrm>
                  <a:off x="4158272" y="2385870"/>
                  <a:ext cx="172570" cy="154263"/>
                </a:xfrm>
                <a:prstGeom prst="heart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1BFBB20B-E775-4BC6-8EF2-646D7F462AE3}"/>
                    </a:ext>
                  </a:extLst>
                </p:cNvPr>
                <p:cNvSpPr/>
                <p:nvPr/>
              </p:nvSpPr>
              <p:spPr>
                <a:xfrm rot="781372">
                  <a:off x="4254333" y="2261329"/>
                  <a:ext cx="72758" cy="9506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A04340EA-EE77-4E48-B029-C9B0C563EAD1}"/>
                    </a:ext>
                  </a:extLst>
                </p:cNvPr>
                <p:cNvSpPr/>
                <p:nvPr/>
              </p:nvSpPr>
              <p:spPr>
                <a:xfrm rot="20818628" flipH="1">
                  <a:off x="4085940" y="2332926"/>
                  <a:ext cx="62457" cy="7869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15D853BD-AA55-436A-B290-C18441702CEE}"/>
                    </a:ext>
                  </a:extLst>
                </p:cNvPr>
                <p:cNvSpPr/>
                <p:nvPr/>
              </p:nvSpPr>
              <p:spPr>
                <a:xfrm rot="20818628" flipH="1">
                  <a:off x="4162183" y="2264806"/>
                  <a:ext cx="72758" cy="95069"/>
                </a:xfrm>
                <a:prstGeom prst="ellipse">
                  <a:avLst/>
                </a:prstGeom>
                <a:solidFill>
                  <a:srgbClr val="629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6C95E4-1160-4A4D-BA8D-DF4892E96303}"/>
              </a:ext>
            </a:extLst>
          </p:cNvPr>
          <p:cNvGrpSpPr/>
          <p:nvPr/>
        </p:nvGrpSpPr>
        <p:grpSpPr>
          <a:xfrm>
            <a:off x="1236631" y="2219464"/>
            <a:ext cx="1783317" cy="1783317"/>
            <a:chOff x="761324" y="2312200"/>
            <a:chExt cx="1783317" cy="178331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77A6885-E97E-4D80-A20A-0ED4AB56DC89}"/>
                </a:ext>
              </a:extLst>
            </p:cNvPr>
            <p:cNvGrpSpPr/>
            <p:nvPr/>
          </p:nvGrpSpPr>
          <p:grpSpPr>
            <a:xfrm>
              <a:off x="761324" y="2312200"/>
              <a:ext cx="1783317" cy="1783317"/>
              <a:chOff x="3419678" y="2631023"/>
              <a:chExt cx="1947452" cy="1947452"/>
            </a:xfrm>
          </p:grpSpPr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A547B87B-A05B-4143-84CE-BE8E48E6F70E}"/>
                  </a:ext>
                </a:extLst>
              </p:cNvPr>
              <p:cNvSpPr/>
              <p:nvPr/>
            </p:nvSpPr>
            <p:spPr>
              <a:xfrm>
                <a:off x="3419678" y="2631023"/>
                <a:ext cx="1947452" cy="194745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1474136E-45F2-4796-B351-5AFCBD77AA3B}"/>
                  </a:ext>
                </a:extLst>
              </p:cNvPr>
              <p:cNvSpPr/>
              <p:nvPr/>
            </p:nvSpPr>
            <p:spPr>
              <a:xfrm>
                <a:off x="3568456" y="2779801"/>
                <a:ext cx="1649896" cy="16498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296D5A-0A26-4B0D-8BA9-D2C03C39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737" y="2695911"/>
              <a:ext cx="1139811" cy="1139811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E42BBB-556E-4775-BCA5-AB51C726CE77}"/>
              </a:ext>
            </a:extLst>
          </p:cNvPr>
          <p:cNvGrpSpPr/>
          <p:nvPr/>
        </p:nvGrpSpPr>
        <p:grpSpPr>
          <a:xfrm>
            <a:off x="1236631" y="4331131"/>
            <a:ext cx="1783317" cy="1783317"/>
            <a:chOff x="3001659" y="2312200"/>
            <a:chExt cx="1783317" cy="1783317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DDCFAC24-BB4E-4B1C-A0BA-8DE66F2B3A4A}"/>
                </a:ext>
              </a:extLst>
            </p:cNvPr>
            <p:cNvGrpSpPr/>
            <p:nvPr/>
          </p:nvGrpSpPr>
          <p:grpSpPr>
            <a:xfrm>
              <a:off x="3001659" y="2312200"/>
              <a:ext cx="1783317" cy="1783317"/>
              <a:chOff x="3419678" y="2631023"/>
              <a:chExt cx="1947452" cy="1947452"/>
            </a:xfrm>
          </p:grpSpPr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6983EF58-DE2F-438D-9BF2-75B10E36DD0E}"/>
                  </a:ext>
                </a:extLst>
              </p:cNvPr>
              <p:cNvSpPr/>
              <p:nvPr/>
            </p:nvSpPr>
            <p:spPr>
              <a:xfrm>
                <a:off x="3419678" y="2631023"/>
                <a:ext cx="1947452" cy="194745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DBAE66B1-56F8-46C0-9352-E5D3898021E2}"/>
                  </a:ext>
                </a:extLst>
              </p:cNvPr>
              <p:cNvSpPr/>
              <p:nvPr/>
            </p:nvSpPr>
            <p:spPr>
              <a:xfrm>
                <a:off x="3568456" y="2779801"/>
                <a:ext cx="1649896" cy="16498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E027C71-8E28-4E37-8D6C-F2117B7B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781" y="2632697"/>
              <a:ext cx="1127071" cy="112707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6D6F077-ABE1-4523-AA15-343E7D24EEE0}"/>
              </a:ext>
            </a:extLst>
          </p:cNvPr>
          <p:cNvGrpSpPr/>
          <p:nvPr/>
        </p:nvGrpSpPr>
        <p:grpSpPr>
          <a:xfrm>
            <a:off x="6534044" y="4331131"/>
            <a:ext cx="1783317" cy="1783317"/>
            <a:chOff x="5241994" y="2312200"/>
            <a:chExt cx="1783317" cy="1783317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D59C3D7-FA2C-4F21-AC48-E5BAD9B30EDA}"/>
                </a:ext>
              </a:extLst>
            </p:cNvPr>
            <p:cNvGrpSpPr/>
            <p:nvPr/>
          </p:nvGrpSpPr>
          <p:grpSpPr>
            <a:xfrm>
              <a:off x="5241994" y="2312200"/>
              <a:ext cx="1783317" cy="1783317"/>
              <a:chOff x="3419678" y="2631023"/>
              <a:chExt cx="1947452" cy="1947452"/>
            </a:xfrm>
          </p:grpSpPr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87E9EED-2F14-4DD5-8ECC-91A629DF60D6}"/>
                  </a:ext>
                </a:extLst>
              </p:cNvPr>
              <p:cNvSpPr/>
              <p:nvPr/>
            </p:nvSpPr>
            <p:spPr>
              <a:xfrm>
                <a:off x="3419678" y="2631023"/>
                <a:ext cx="1947452" cy="194745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42255E69-AF11-46DE-B3E6-4F134FAEBC44}"/>
                  </a:ext>
                </a:extLst>
              </p:cNvPr>
              <p:cNvSpPr/>
              <p:nvPr/>
            </p:nvSpPr>
            <p:spPr>
              <a:xfrm>
                <a:off x="3568456" y="2779801"/>
                <a:ext cx="1649896" cy="16498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1" name="그림 20" descr="풍선, 벡터그래픽, 항공기, 액세서리이(가) 표시된 사진&#10;&#10;자동 생성된 설명">
              <a:extLst>
                <a:ext uri="{FF2B5EF4-FFF2-40B4-BE49-F238E27FC236}">
                  <a16:creationId xmlns:a16="http://schemas.microsoft.com/office/drawing/2014/main" id="{DE673D96-E41D-4FCE-98B3-B20806F88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200" y="2574323"/>
              <a:ext cx="1243483" cy="1243483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E04998-88CE-4D6B-8E59-5F5D843F6AC4}"/>
              </a:ext>
            </a:extLst>
          </p:cNvPr>
          <p:cNvGrpSpPr/>
          <p:nvPr/>
        </p:nvGrpSpPr>
        <p:grpSpPr>
          <a:xfrm>
            <a:off x="6534044" y="2219464"/>
            <a:ext cx="1783317" cy="1783317"/>
            <a:chOff x="7482329" y="2312200"/>
            <a:chExt cx="1783317" cy="1783317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CD613C35-EE96-44BC-A62F-A18B3F734552}"/>
                </a:ext>
              </a:extLst>
            </p:cNvPr>
            <p:cNvGrpSpPr/>
            <p:nvPr/>
          </p:nvGrpSpPr>
          <p:grpSpPr>
            <a:xfrm>
              <a:off x="7482329" y="2312200"/>
              <a:ext cx="1783317" cy="1783317"/>
              <a:chOff x="3419678" y="2631023"/>
              <a:chExt cx="1947452" cy="1947452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8627386D-8813-4DCD-9A0A-07A2CC74303D}"/>
                  </a:ext>
                </a:extLst>
              </p:cNvPr>
              <p:cNvSpPr/>
              <p:nvPr/>
            </p:nvSpPr>
            <p:spPr>
              <a:xfrm>
                <a:off x="3419678" y="2631023"/>
                <a:ext cx="1947452" cy="194745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8762EAE8-A248-4F1D-B8B4-C3434368E0E7}"/>
                  </a:ext>
                </a:extLst>
              </p:cNvPr>
              <p:cNvSpPr/>
              <p:nvPr/>
            </p:nvSpPr>
            <p:spPr>
              <a:xfrm>
                <a:off x="3568456" y="2779801"/>
                <a:ext cx="1649896" cy="16498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4916DDF-D329-4A83-B70B-7ADE83CB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6378" y="2666599"/>
              <a:ext cx="1084889" cy="1084889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1D0D9B4-EAB7-4203-8E83-73594689FD02}"/>
              </a:ext>
            </a:extLst>
          </p:cNvPr>
          <p:cNvGrpSpPr/>
          <p:nvPr/>
        </p:nvGrpSpPr>
        <p:grpSpPr>
          <a:xfrm>
            <a:off x="3101520" y="2610398"/>
            <a:ext cx="2748395" cy="788602"/>
            <a:chOff x="3101520" y="2610398"/>
            <a:chExt cx="2748395" cy="788602"/>
          </a:xfrm>
        </p:grpSpPr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C1D1ECA2-3C57-4FB7-B9B1-B941A208E4BF}"/>
                </a:ext>
              </a:extLst>
            </p:cNvPr>
            <p:cNvSpPr/>
            <p:nvPr/>
          </p:nvSpPr>
          <p:spPr>
            <a:xfrm>
              <a:off x="3181122" y="2610398"/>
              <a:ext cx="1783317" cy="334496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정서적 안정</a:t>
              </a:r>
              <a:endPara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807F1DE-CD4D-42F3-8433-7135C88032F0}"/>
                </a:ext>
              </a:extLst>
            </p:cNvPr>
            <p:cNvSpPr txBox="1"/>
            <p:nvPr/>
          </p:nvSpPr>
          <p:spPr>
            <a:xfrm>
              <a:off x="3101520" y="3060446"/>
              <a:ext cx="27483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외로움 감소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책임감 강조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31966F8-D458-4992-9C75-7A4206049023}"/>
              </a:ext>
            </a:extLst>
          </p:cNvPr>
          <p:cNvGrpSpPr/>
          <p:nvPr/>
        </p:nvGrpSpPr>
        <p:grpSpPr>
          <a:xfrm>
            <a:off x="3101520" y="4828488"/>
            <a:ext cx="2748395" cy="1034823"/>
            <a:chOff x="3101520" y="2610398"/>
            <a:chExt cx="2748395" cy="103482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7AC3452F-7609-4B98-8E2D-5ADC6E4CA9E4}"/>
                </a:ext>
              </a:extLst>
            </p:cNvPr>
            <p:cNvSpPr/>
            <p:nvPr/>
          </p:nvSpPr>
          <p:spPr>
            <a:xfrm>
              <a:off x="3181122" y="2610398"/>
              <a:ext cx="1993551" cy="334496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경제 활성화</a:t>
              </a:r>
              <a:endPara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876515-8604-4272-84E7-6E70E1E66C63}"/>
                </a:ext>
              </a:extLst>
            </p:cNvPr>
            <p:cNvSpPr txBox="1"/>
            <p:nvPr/>
          </p:nvSpPr>
          <p:spPr>
            <a:xfrm>
              <a:off x="3101520" y="3060446"/>
              <a:ext cx="27483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반려동물 시장으로 인한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지역경제의 활성화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66BE202-9B3D-44A1-8653-5A14713CA32F}"/>
              </a:ext>
            </a:extLst>
          </p:cNvPr>
          <p:cNvGrpSpPr/>
          <p:nvPr/>
        </p:nvGrpSpPr>
        <p:grpSpPr>
          <a:xfrm>
            <a:off x="8391254" y="2610398"/>
            <a:ext cx="2748395" cy="1034823"/>
            <a:chOff x="3101520" y="2610398"/>
            <a:chExt cx="2748395" cy="103482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FD486C-CCA4-462E-80B9-F6282D932D95}"/>
                </a:ext>
              </a:extLst>
            </p:cNvPr>
            <p:cNvSpPr/>
            <p:nvPr/>
          </p:nvSpPr>
          <p:spPr>
            <a:xfrm>
              <a:off x="3181122" y="2610398"/>
              <a:ext cx="1910626" cy="334496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신체적 안정</a:t>
              </a:r>
              <a:endPara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1896511-B7F6-4A34-8D6F-21EEE4B1CCC4}"/>
                </a:ext>
              </a:extLst>
            </p:cNvPr>
            <p:cNvSpPr txBox="1"/>
            <p:nvPr/>
          </p:nvSpPr>
          <p:spPr>
            <a:xfrm>
              <a:off x="3101520" y="3060446"/>
              <a:ext cx="27483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심혈관 질환 발생 감소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사망 위험 감소 효과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1C722B5-AE9B-4820-B9AC-12BD4B5E5D64}"/>
              </a:ext>
            </a:extLst>
          </p:cNvPr>
          <p:cNvGrpSpPr/>
          <p:nvPr/>
        </p:nvGrpSpPr>
        <p:grpSpPr>
          <a:xfrm>
            <a:off x="8391254" y="4828488"/>
            <a:ext cx="3120025" cy="788602"/>
            <a:chOff x="3101520" y="2610398"/>
            <a:chExt cx="3120025" cy="788602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88E01210-FACB-4BBC-B2C3-B11A103E9450}"/>
                </a:ext>
              </a:extLst>
            </p:cNvPr>
            <p:cNvSpPr/>
            <p:nvPr/>
          </p:nvSpPr>
          <p:spPr>
            <a:xfrm>
              <a:off x="3181122" y="2610398"/>
              <a:ext cx="1993551" cy="334496"/>
            </a:xfrm>
            <a:prstGeom prst="roundRect">
              <a:avLst>
                <a:gd name="adj" fmla="val 50000"/>
              </a:avLst>
            </a:prstGeom>
            <a:solidFill>
              <a:srgbClr val="386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생명의 존엄성</a:t>
              </a:r>
              <a:endPara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DC9F1DD-6CFF-42E6-9D4A-2ACDC3F8BA25}"/>
                </a:ext>
              </a:extLst>
            </p:cNvPr>
            <p:cNvSpPr txBox="1"/>
            <p:nvPr/>
          </p:nvSpPr>
          <p:spPr>
            <a:xfrm>
              <a:off x="3101520" y="3060446"/>
              <a:ext cx="31200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동물권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향상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유기 동물 감소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817471E-BB4F-4362-A978-A97B173D7B8D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01.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개요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406A0A-87B7-4779-93E7-AE4B8439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9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636A25-D256-4161-8784-6E0463542184}"/>
              </a:ext>
            </a:extLst>
          </p:cNvPr>
          <p:cNvGrpSpPr/>
          <p:nvPr/>
        </p:nvGrpSpPr>
        <p:grpSpPr>
          <a:xfrm>
            <a:off x="3699545" y="1467418"/>
            <a:ext cx="4792911" cy="461665"/>
            <a:chOff x="3699545" y="1467418"/>
            <a:chExt cx="4792911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ADD24-9896-42BD-A1B9-11765B670F53}"/>
                </a:ext>
              </a:extLst>
            </p:cNvPr>
            <p:cNvSpPr txBox="1"/>
            <p:nvPr/>
          </p:nvSpPr>
          <p:spPr>
            <a:xfrm>
              <a:off x="3699545" y="1467418"/>
              <a:ext cx="4792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지속 가능한 발전 </a:t>
              </a:r>
              <a:r>
                <a:rPr lang="en-US" altLang="ko-KR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17</a:t>
              </a:r>
              <a:r>
                <a:rPr lang="ko-KR" altLang="en-US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가지</a:t>
              </a:r>
              <a:endParaRPr lang="en-US" altLang="ko-KR" sz="2400" dirty="0">
                <a:solidFill>
                  <a:srgbClr val="629BA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9CC348D-0199-4120-A376-8580DD70D03D}"/>
                </a:ext>
              </a:extLst>
            </p:cNvPr>
            <p:cNvGrpSpPr/>
            <p:nvPr/>
          </p:nvGrpSpPr>
          <p:grpSpPr>
            <a:xfrm>
              <a:off x="3838048" y="1582159"/>
              <a:ext cx="317394" cy="278804"/>
              <a:chOff x="6722237" y="771019"/>
              <a:chExt cx="2822052" cy="2478934"/>
            </a:xfrm>
            <a:solidFill>
              <a:srgbClr val="629BA6"/>
            </a:solidFill>
          </p:grpSpPr>
          <p:sp>
            <p:nvSpPr>
              <p:cNvPr id="52" name="하트 51">
                <a:extLst>
                  <a:ext uri="{FF2B5EF4-FFF2-40B4-BE49-F238E27FC236}">
                    <a16:creationId xmlns:a16="http://schemas.microsoft.com/office/drawing/2014/main" id="{84B15606-C4A7-407A-BEB5-3EB2EDB93426}"/>
                  </a:ext>
                </a:extLst>
              </p:cNvPr>
              <p:cNvSpPr/>
              <p:nvPr/>
            </p:nvSpPr>
            <p:spPr>
              <a:xfrm>
                <a:off x="7365365" y="1878353"/>
                <a:ext cx="1534371" cy="1371600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B102DE18-0E72-448D-8451-FE7EABAAFEFE}"/>
                  </a:ext>
                </a:extLst>
              </p:cNvPr>
              <p:cNvSpPr/>
              <p:nvPr/>
            </p:nvSpPr>
            <p:spPr>
              <a:xfrm rot="781372">
                <a:off x="8988966" y="1407610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BD13B84D-D42F-4CB3-8F5B-9B7AF3BC1F10}"/>
                  </a:ext>
                </a:extLst>
              </p:cNvPr>
              <p:cNvSpPr/>
              <p:nvPr/>
            </p:nvSpPr>
            <p:spPr>
              <a:xfrm rot="781372">
                <a:off x="8219471" y="771019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C2E2E58E-CE16-4F78-B1C7-88E76C252DC4}"/>
                  </a:ext>
                </a:extLst>
              </p:cNvPr>
              <p:cNvSpPr/>
              <p:nvPr/>
            </p:nvSpPr>
            <p:spPr>
              <a:xfrm rot="20818628" flipH="1">
                <a:off x="6722237" y="1407611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44210D01-6D9D-4B67-B669-E87F26F3FF37}"/>
                  </a:ext>
                </a:extLst>
              </p:cNvPr>
              <p:cNvSpPr/>
              <p:nvPr/>
            </p:nvSpPr>
            <p:spPr>
              <a:xfrm rot="20818628" flipH="1">
                <a:off x="7400139" y="801937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1" name="Picture 2" descr="3 ways transparency can help achieve the UN Sustainable ...">
            <a:extLst>
              <a:ext uri="{FF2B5EF4-FFF2-40B4-BE49-F238E27FC236}">
                <a16:creationId xmlns:a16="http://schemas.microsoft.com/office/drawing/2014/main" id="{3E1944C3-4638-4DEB-B390-07CE9562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09"/>
          <a:stretch/>
        </p:blipFill>
        <p:spPr bwMode="auto">
          <a:xfrm>
            <a:off x="1904642" y="2212007"/>
            <a:ext cx="8331913" cy="363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B398F1-1085-45DC-AF80-6EA4E3EE6831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01.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개요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19E54-7212-4442-9AE3-E62EF4A64A53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8ED8AF-2D6C-4969-9CAA-69E55D85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02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636A25-D256-4161-8784-6E0463542184}"/>
              </a:ext>
            </a:extLst>
          </p:cNvPr>
          <p:cNvGrpSpPr/>
          <p:nvPr/>
        </p:nvGrpSpPr>
        <p:grpSpPr>
          <a:xfrm>
            <a:off x="3699545" y="1467418"/>
            <a:ext cx="4792911" cy="461665"/>
            <a:chOff x="3699545" y="1467418"/>
            <a:chExt cx="4792911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ADD24-9896-42BD-A1B9-11765B670F53}"/>
                </a:ext>
              </a:extLst>
            </p:cNvPr>
            <p:cNvSpPr txBox="1"/>
            <p:nvPr/>
          </p:nvSpPr>
          <p:spPr>
            <a:xfrm>
              <a:off x="3699545" y="1467418"/>
              <a:ext cx="4792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지속 가능한 발전 </a:t>
              </a:r>
              <a:r>
                <a:rPr lang="en-US" altLang="ko-KR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17</a:t>
              </a:r>
              <a:r>
                <a:rPr lang="ko-KR" altLang="en-US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가지</a:t>
              </a:r>
              <a:endParaRPr lang="en-US" altLang="ko-KR" sz="2400" dirty="0">
                <a:solidFill>
                  <a:srgbClr val="629BA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9CC348D-0199-4120-A376-8580DD70D03D}"/>
                </a:ext>
              </a:extLst>
            </p:cNvPr>
            <p:cNvGrpSpPr/>
            <p:nvPr/>
          </p:nvGrpSpPr>
          <p:grpSpPr>
            <a:xfrm>
              <a:off x="3838048" y="1582159"/>
              <a:ext cx="317394" cy="278804"/>
              <a:chOff x="6722237" y="771019"/>
              <a:chExt cx="2822052" cy="2478934"/>
            </a:xfrm>
            <a:solidFill>
              <a:srgbClr val="629BA6"/>
            </a:solidFill>
          </p:grpSpPr>
          <p:sp>
            <p:nvSpPr>
              <p:cNvPr id="52" name="하트 51">
                <a:extLst>
                  <a:ext uri="{FF2B5EF4-FFF2-40B4-BE49-F238E27FC236}">
                    <a16:creationId xmlns:a16="http://schemas.microsoft.com/office/drawing/2014/main" id="{84B15606-C4A7-407A-BEB5-3EB2EDB93426}"/>
                  </a:ext>
                </a:extLst>
              </p:cNvPr>
              <p:cNvSpPr/>
              <p:nvPr/>
            </p:nvSpPr>
            <p:spPr>
              <a:xfrm>
                <a:off x="7365365" y="1878353"/>
                <a:ext cx="1534371" cy="1371600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B102DE18-0E72-448D-8451-FE7EABAAFEFE}"/>
                  </a:ext>
                </a:extLst>
              </p:cNvPr>
              <p:cNvSpPr/>
              <p:nvPr/>
            </p:nvSpPr>
            <p:spPr>
              <a:xfrm rot="781372">
                <a:off x="8988966" y="1407610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BD13B84D-D42F-4CB3-8F5B-9B7AF3BC1F10}"/>
                  </a:ext>
                </a:extLst>
              </p:cNvPr>
              <p:cNvSpPr/>
              <p:nvPr/>
            </p:nvSpPr>
            <p:spPr>
              <a:xfrm rot="781372">
                <a:off x="8219471" y="771019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C2E2E58E-CE16-4F78-B1C7-88E76C252DC4}"/>
                  </a:ext>
                </a:extLst>
              </p:cNvPr>
              <p:cNvSpPr/>
              <p:nvPr/>
            </p:nvSpPr>
            <p:spPr>
              <a:xfrm rot="20818628" flipH="1">
                <a:off x="6722237" y="1407611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44210D01-6D9D-4B67-B669-E87F26F3FF37}"/>
                  </a:ext>
                </a:extLst>
              </p:cNvPr>
              <p:cNvSpPr/>
              <p:nvPr/>
            </p:nvSpPr>
            <p:spPr>
              <a:xfrm rot="20818628" flipH="1">
                <a:off x="7400139" y="801937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6" name="Picture 2" descr="3 ways transparency can help achieve the UN Sustainable ...">
            <a:extLst>
              <a:ext uri="{FF2B5EF4-FFF2-40B4-BE49-F238E27FC236}">
                <a16:creationId xmlns:a16="http://schemas.microsoft.com/office/drawing/2014/main" id="{B4A2B259-755D-4456-AC15-1B73CE6B5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09"/>
          <a:stretch/>
        </p:blipFill>
        <p:spPr bwMode="auto">
          <a:xfrm>
            <a:off x="1904642" y="2212007"/>
            <a:ext cx="8331913" cy="363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3 ways transparency can help achieve the UN Sustainable ...">
            <a:extLst>
              <a:ext uri="{FF2B5EF4-FFF2-40B4-BE49-F238E27FC236}">
                <a16:creationId xmlns:a16="http://schemas.microsoft.com/office/drawing/2014/main" id="{3E1944C3-4638-4DEB-B390-07CE9562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16609" r="49695" b="55436"/>
          <a:stretch/>
        </p:blipFill>
        <p:spPr bwMode="auto">
          <a:xfrm>
            <a:off x="4717472" y="2162878"/>
            <a:ext cx="1433946" cy="133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96F368-2E10-4785-80D3-B26A96CA7F50}"/>
              </a:ext>
            </a:extLst>
          </p:cNvPr>
          <p:cNvSpPr txBox="1"/>
          <p:nvPr/>
        </p:nvSpPr>
        <p:spPr>
          <a:xfrm>
            <a:off x="5915990" y="2702164"/>
            <a:ext cx="487441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헬스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&amp;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웰빙</a:t>
            </a:r>
            <a:endParaRPr lang="en-US" altLang="ko-KR" sz="2400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현대인들의 심리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정신적 문제를</a:t>
            </a:r>
            <a:endParaRPr lang="en-US" altLang="ko-KR" sz="2400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동물과 커뮤니케이션으로 치유</a:t>
            </a:r>
            <a:endParaRPr lang="en-US" altLang="ko-KR" sz="2400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00460-D68C-4D5A-8D22-2852510B7547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01.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개요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5EB619-5E6B-434C-B89C-833636C01919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CA6FD1-E534-44B2-8C9E-3E39DB5D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2" name="Picture 2" descr="3 ways transparency can help achieve the UN Sustainable ...">
            <a:extLst>
              <a:ext uri="{FF2B5EF4-FFF2-40B4-BE49-F238E27FC236}">
                <a16:creationId xmlns:a16="http://schemas.microsoft.com/office/drawing/2014/main" id="{D68813C3-9056-4A77-94DD-9486EBEC3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46" t="72183" r="49831" b="611"/>
          <a:stretch/>
        </p:blipFill>
        <p:spPr bwMode="auto">
          <a:xfrm>
            <a:off x="4732356" y="4607263"/>
            <a:ext cx="1422989" cy="131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19D4F9-D6CE-4314-9E6F-CADC0D35FC5D}"/>
              </a:ext>
            </a:extLst>
          </p:cNvPr>
          <p:cNvSpPr txBox="1"/>
          <p:nvPr/>
        </p:nvSpPr>
        <p:spPr>
          <a:xfrm>
            <a:off x="5915991" y="5100236"/>
            <a:ext cx="487441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15.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육지생태계 보존</a:t>
            </a:r>
            <a:endParaRPr lang="en-US" altLang="ko-KR" sz="2400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생물다양성 유지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유기율과 안락사 비율 감소</a:t>
            </a:r>
            <a:endParaRPr lang="en-US" altLang="ko-KR" sz="1600" dirty="0">
              <a:solidFill>
                <a:schemeClr val="accent2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18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7BC02E85-6DB7-41E9-8FB8-6D7BA0B1CD93}"/>
              </a:ext>
            </a:extLst>
          </p:cNvPr>
          <p:cNvSpPr/>
          <p:nvPr/>
        </p:nvSpPr>
        <p:spPr>
          <a:xfrm>
            <a:off x="383695" y="335280"/>
            <a:ext cx="11449717" cy="6195266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EB928F-5CA5-4188-BE41-784F87B55E7E}"/>
              </a:ext>
            </a:extLst>
          </p:cNvPr>
          <p:cNvCxnSpPr>
            <a:cxnSpLocks/>
          </p:cNvCxnSpPr>
          <p:nvPr/>
        </p:nvCxnSpPr>
        <p:spPr>
          <a:xfrm>
            <a:off x="629919" y="1032238"/>
            <a:ext cx="1088136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3 ways transparency can help achieve the UN Sustainable ...">
            <a:extLst>
              <a:ext uri="{FF2B5EF4-FFF2-40B4-BE49-F238E27FC236}">
                <a16:creationId xmlns:a16="http://schemas.microsoft.com/office/drawing/2014/main" id="{F064CA70-0B1C-496A-AD6E-C22CEEBB9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09"/>
          <a:stretch/>
        </p:blipFill>
        <p:spPr bwMode="auto">
          <a:xfrm>
            <a:off x="1904642" y="2212007"/>
            <a:ext cx="8331913" cy="363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7683205-D855-45AF-9B90-F1E2379F9232}"/>
              </a:ext>
            </a:extLst>
          </p:cNvPr>
          <p:cNvGrpSpPr/>
          <p:nvPr/>
        </p:nvGrpSpPr>
        <p:grpSpPr>
          <a:xfrm>
            <a:off x="3699545" y="1467418"/>
            <a:ext cx="4792911" cy="461665"/>
            <a:chOff x="3699545" y="1467418"/>
            <a:chExt cx="4792911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2A31CC-57E6-4DC5-A4C2-18C4867BE172}"/>
                </a:ext>
              </a:extLst>
            </p:cNvPr>
            <p:cNvSpPr txBox="1"/>
            <p:nvPr/>
          </p:nvSpPr>
          <p:spPr>
            <a:xfrm>
              <a:off x="3699545" y="1467418"/>
              <a:ext cx="4792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지속 가능한 발전 </a:t>
              </a:r>
              <a:r>
                <a:rPr lang="en-US" altLang="ko-KR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17</a:t>
              </a:r>
              <a:r>
                <a:rPr lang="ko-KR" altLang="en-US" sz="2400" dirty="0">
                  <a:solidFill>
                    <a:srgbClr val="629BA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가지</a:t>
              </a:r>
              <a:endParaRPr lang="en-US" altLang="ko-KR" sz="2400" dirty="0">
                <a:solidFill>
                  <a:srgbClr val="629BA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68B17EA-5332-4298-8713-1148B0167FB0}"/>
                </a:ext>
              </a:extLst>
            </p:cNvPr>
            <p:cNvGrpSpPr/>
            <p:nvPr/>
          </p:nvGrpSpPr>
          <p:grpSpPr>
            <a:xfrm>
              <a:off x="3838048" y="1582159"/>
              <a:ext cx="317394" cy="278804"/>
              <a:chOff x="6722237" y="771019"/>
              <a:chExt cx="2822052" cy="2478934"/>
            </a:xfrm>
            <a:solidFill>
              <a:srgbClr val="629BA6"/>
            </a:solidFill>
          </p:grpSpPr>
          <p:sp>
            <p:nvSpPr>
              <p:cNvPr id="24" name="하트 23">
                <a:extLst>
                  <a:ext uri="{FF2B5EF4-FFF2-40B4-BE49-F238E27FC236}">
                    <a16:creationId xmlns:a16="http://schemas.microsoft.com/office/drawing/2014/main" id="{3E2E8842-28D9-4EDD-8262-3C907C06004C}"/>
                  </a:ext>
                </a:extLst>
              </p:cNvPr>
              <p:cNvSpPr/>
              <p:nvPr/>
            </p:nvSpPr>
            <p:spPr>
              <a:xfrm>
                <a:off x="7365365" y="1878353"/>
                <a:ext cx="1534371" cy="1371600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90E1F04-4932-485B-8A94-2D6427EC466F}"/>
                  </a:ext>
                </a:extLst>
              </p:cNvPr>
              <p:cNvSpPr/>
              <p:nvPr/>
            </p:nvSpPr>
            <p:spPr>
              <a:xfrm rot="781372">
                <a:off x="8988966" y="1407610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09DC1C8-C5BF-43B4-8A7F-36E50DDCD632}"/>
                  </a:ext>
                </a:extLst>
              </p:cNvPr>
              <p:cNvSpPr/>
              <p:nvPr/>
            </p:nvSpPr>
            <p:spPr>
              <a:xfrm rot="781372">
                <a:off x="8219471" y="771019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F754CE1D-EE7A-4004-A0C7-2EDC8C678D58}"/>
                  </a:ext>
                </a:extLst>
              </p:cNvPr>
              <p:cNvSpPr/>
              <p:nvPr/>
            </p:nvSpPr>
            <p:spPr>
              <a:xfrm rot="20818628" flipH="1">
                <a:off x="6722237" y="1407611"/>
                <a:ext cx="555323" cy="6997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71EAD1E-9507-4631-B6B4-A6193A98726A}"/>
                  </a:ext>
                </a:extLst>
              </p:cNvPr>
              <p:cNvSpPr/>
              <p:nvPr/>
            </p:nvSpPr>
            <p:spPr>
              <a:xfrm rot="20818628" flipH="1">
                <a:off x="7400139" y="801937"/>
                <a:ext cx="646915" cy="8452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9" name="Picture 2" descr="3 ways transparency can help achieve the UN Sustainable ...">
            <a:extLst>
              <a:ext uri="{FF2B5EF4-FFF2-40B4-BE49-F238E27FC236}">
                <a16:creationId xmlns:a16="http://schemas.microsoft.com/office/drawing/2014/main" id="{483C0B6B-C959-47F5-AF2B-DF1E8369F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16609" r="49695" b="55436"/>
          <a:stretch/>
        </p:blipFill>
        <p:spPr bwMode="auto">
          <a:xfrm>
            <a:off x="4717472" y="2162878"/>
            <a:ext cx="1433946" cy="133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0CE43A6-A383-40A1-B920-011E08880ACB}"/>
              </a:ext>
            </a:extLst>
          </p:cNvPr>
          <p:cNvSpPr/>
          <p:nvPr/>
        </p:nvSpPr>
        <p:spPr>
          <a:xfrm>
            <a:off x="2085976" y="2871005"/>
            <a:ext cx="8020049" cy="1087909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sz="3200" i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동물과 사람의 건강한 커뮤니케이션 확립</a:t>
            </a:r>
            <a:endParaRPr lang="en-US" altLang="ko-KR" sz="3200" i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2" name="Picture 2" descr="3 ways transparency can help achieve the UN Sustainable ...">
            <a:extLst>
              <a:ext uri="{FF2B5EF4-FFF2-40B4-BE49-F238E27FC236}">
                <a16:creationId xmlns:a16="http://schemas.microsoft.com/office/drawing/2014/main" id="{8E4E4C1A-E924-4733-BB2C-259E1BC6C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46" t="72183" r="49831" b="611"/>
          <a:stretch/>
        </p:blipFill>
        <p:spPr bwMode="auto">
          <a:xfrm>
            <a:off x="4732356" y="4607263"/>
            <a:ext cx="1422989" cy="131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829056-D060-46A3-B4C9-6C05AC837AC4}"/>
              </a:ext>
            </a:extLst>
          </p:cNvPr>
          <p:cNvSpPr txBox="1"/>
          <p:nvPr/>
        </p:nvSpPr>
        <p:spPr>
          <a:xfrm>
            <a:off x="541426" y="453287"/>
            <a:ext cx="537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01.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개요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A94BAA-D026-438F-8239-90160912950C}"/>
              </a:ext>
            </a:extLst>
          </p:cNvPr>
          <p:cNvSpPr txBox="1"/>
          <p:nvPr/>
        </p:nvSpPr>
        <p:spPr>
          <a:xfrm>
            <a:off x="10443828" y="571020"/>
            <a:ext cx="1280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딩동댕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1DB5AD-0BEA-4084-BC4D-E51F116C4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2BEF-CC1F-48A3-866A-8F54D985FA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8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14462</TotalTime>
  <Words>3166</Words>
  <Application>Microsoft Office PowerPoint</Application>
  <PresentationFormat>와이드스크린</PresentationFormat>
  <Paragraphs>834</Paragraphs>
  <Slides>58</Slides>
  <Notes>57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에스코어 드림 4 Regular</vt:lpstr>
      <vt:lpstr>Arial</vt:lpstr>
      <vt:lpstr>맑은 고딕</vt:lpstr>
      <vt:lpstr>맑은 고딕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17063</dc:creator>
  <cp:lastModifiedBy>17063</cp:lastModifiedBy>
  <cp:revision>582</cp:revision>
  <dcterms:created xsi:type="dcterms:W3CDTF">2021-05-17T04:29:31Z</dcterms:created>
  <dcterms:modified xsi:type="dcterms:W3CDTF">2021-07-01T07:01:01Z</dcterms:modified>
</cp:coreProperties>
</file>